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2" r:id="rId6"/>
    <p:sldId id="265" r:id="rId7"/>
    <p:sldId id="266" r:id="rId8"/>
    <p:sldId id="270" r:id="rId9"/>
    <p:sldId id="264" r:id="rId10"/>
    <p:sldId id="267" r:id="rId11"/>
    <p:sldId id="268" r:id="rId12"/>
    <p:sldId id="269" r:id="rId13"/>
    <p:sldId id="271" r:id="rId14"/>
    <p:sldId id="272" r:id="rId15"/>
  </p:sldIdLst>
  <p:sldSz cx="12192000" cy="6858000"/>
  <p:notesSz cx="6858000" cy="9144000"/>
  <p:embeddedFontLst>
    <p:embeddedFont>
      <p:font typeface="Atari ST 8x16 System Font" panose="02000609000000000000" pitchFamily="49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Minecraft Seven" pitchFamily="2" charset="0"/>
      <p:regular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737"/>
    <a:srgbClr val="FF6565"/>
    <a:srgbClr val="8E0000"/>
    <a:srgbClr val="A40000"/>
    <a:srgbClr val="7A0000"/>
    <a:srgbClr val="DB7F7F"/>
    <a:srgbClr val="D54E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44" autoAdjust="0"/>
    <p:restoredTop sz="95799" autoAdjust="0"/>
  </p:normalViewPr>
  <p:slideViewPr>
    <p:cSldViewPr snapToGrid="0">
      <p:cViewPr varScale="1">
        <p:scale>
          <a:sx n="99" d="100"/>
          <a:sy n="99" d="100"/>
        </p:scale>
        <p:origin x="474" y="-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B9F777-06E7-4D23-A0A2-398257A484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A3D4F56-3CCE-4E5D-828F-AD8A94A49D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7589F4-4339-4F81-8D61-26C667855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17E3C4-4717-4E24-A87D-10AC337F5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7D0D9F-2885-403F-8DD0-489753304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512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B24B24-F731-44E1-8A19-6606879D2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174EAA6-C58B-42B9-B381-5815DCE07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D6B2A3-46BD-4486-800A-D087E5DBE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5FF7D7-39AD-4687-B435-F40FAD845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018A67-42A4-4AF7-A83F-88C72AE47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1673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6D4F9FF-5543-4E43-8E1F-692BE14C8E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4FD903C-EFF4-453A-A264-AA54310AAC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B6284D-2244-4622-BD00-8C3134FC3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B10314-F038-47B4-BA43-110B316CB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A5996E-EA51-4533-86CA-CE1ADA6BB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040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4169E8-B2B5-42C8-B38C-93CDCF394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32B176-D94C-45FA-A1BF-730C1CBBA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FD4610-1C20-4321-88A0-055F7843C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04F2B3-4260-4EB6-93F8-D116816FB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719DB5-6835-4530-8038-DC35634B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6075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33BD16-4CEC-4096-A278-CB9068F73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FDA1D55-BC8E-4AC1-9E06-60FA27FCF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E2F883-8601-444C-9BBA-C88363F8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30A4AE-D829-4577-BBE8-5F3811B1A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2F387AD-C7D2-41F1-A39D-6E21F6465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109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94601F-1810-4CE3-8640-2B5DF30FE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3C8B0D-F72D-4229-A878-BB726F807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F79D2DF-1AD2-4BA5-82E2-C498E444B8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16D20EE-0C63-458E-9CE2-3583DA810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C9FEBF-5FE1-4A81-8DA5-8964503D4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6657ED-536F-4112-ADE9-84566072C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2788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F9BD6C-127B-425C-8C96-7F44F85B8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B4D566-7FA3-44BB-857E-26C568C35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CB4AB6-FE9D-449E-A51A-FD6B421AC2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9DD269A-28C0-4AF8-A200-021F71541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0ACD0EC-CBC2-4695-9B4A-640D75A6BA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ED1D3D3-8998-4A34-B0EE-4CC04FC69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9F18494-7EE6-4849-BD98-6A00B9E91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778F429-DE9E-460C-A49E-1C596D478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0255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772753-BC97-4FD8-88A8-F82134F1A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D70176-7B07-4ABE-842B-03CBA7FF6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9B1557A-F042-4686-90C1-FB5E73768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2BED621-EA34-4E7C-8BAA-88EF463D7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8373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3674126-0676-4DAD-AABB-6941ED8EE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32B9C64-1FB2-4CC3-AB02-FFCF11EF5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4F751A-4EB7-4E5F-82A8-97DCD8E7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307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CC1E5A-8DF2-463C-B78A-DDE3371A4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0338F5-493E-48CB-8622-39F84D535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E45DC0D-464A-42B2-9879-44A62ED6F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FB02B8-B59A-48F2-B9B2-93E37631E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52C46D3-B329-491A-90C4-C6DF3609F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C9A8653-DD6C-44D6-A583-7B10E000C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8431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B7CBDC-26E4-47AC-9C8B-8E4DBF4F7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CB9FF00-3AD1-4288-8726-ACD39B41DD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D0C62F-3E12-4F27-9388-B42640A8FF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8EE74D1-7EC5-46C8-9789-9615EA6F0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F5122AD-0C5A-4F1D-BFE5-FCC291A3F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0B69C2-3B26-45A2-89B0-7391CC7F3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1773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BE2469-3834-41F7-BDA8-1AB2FAC6A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C53676-2BA4-46FA-8213-2DF22945F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D19AFC-9538-4E10-BADC-3975B662FD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F2A2D-F062-4A02-8730-FE417244D60E}" type="datetimeFigureOut">
              <a:rPr lang="ru-RU" smtClean="0"/>
              <a:t>17.06.2024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797BF7-FF47-489E-A5F0-E44F3116D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FD6921-21F1-4C2B-91AC-2ECB5AA5C5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901A4-EEDB-4F3F-B047-8F8E306B01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1921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8.gif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ru.wikipedia.org/wiki/Pong_(%D0%B8%D0%B3%D1%80%D0%B0)" TargetMode="External"/><Relationship Id="rId4" Type="http://schemas.openxmlformats.org/officeDocument/2006/relationships/image" Target="../media/image19.png"/><Relationship Id="rId9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hyperlink" Target="https://github.com/ve3xone/BloodyPath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hyperlink" Target="https://github.com/ve3xone/BloodyPath/blob/master/README.md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store.steampowered.com/app/855860/Superfighters_Deluxe/" TargetMode="External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hyperlink" Target="https://store.steampowered.com/app/312530/Duck_Game/" TargetMode="Externa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gif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hyperlink" Target="https://github.com/MonoGame/MonoGame" TargetMode="External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microsoft.com/office/2007/relationships/hdphoto" Target="../media/hdphoto4.wdp"/><Relationship Id="rId3" Type="http://schemas.microsoft.com/office/2007/relationships/media" Target="../media/media2.mp3"/><Relationship Id="rId7" Type="http://schemas.openxmlformats.org/officeDocument/2006/relationships/image" Target="../media/image3.png"/><Relationship Id="rId12" Type="http://schemas.openxmlformats.org/officeDocument/2006/relationships/image" Target="../media/image1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11" Type="http://schemas.microsoft.com/office/2007/relationships/hdphoto" Target="../media/hdphoto3.wdp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2.png"/><Relationship Id="rId4" Type="http://schemas.openxmlformats.org/officeDocument/2006/relationships/audio" Target="../media/media2.mp3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6.gif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7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7F8FC04-FC85-4B0B-B5B7-5A82D32289CF}"/>
              </a:ext>
            </a:extLst>
          </p:cNvPr>
          <p:cNvSpPr/>
          <p:nvPr/>
        </p:nvSpPr>
        <p:spPr>
          <a:xfrm>
            <a:off x="-1525" y="-1819"/>
            <a:ext cx="12192001" cy="1269242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F56C4-855E-4D73-9AA2-D54F9A860425}"/>
              </a:ext>
            </a:extLst>
          </p:cNvPr>
          <p:cNvSpPr txBox="1"/>
          <p:nvPr/>
        </p:nvSpPr>
        <p:spPr>
          <a:xfrm>
            <a:off x="473121" y="200183"/>
            <a:ext cx="56228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2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B4D10E-2EB2-4B49-B2A8-4FA3A14F3153}"/>
              </a:ext>
            </a:extLst>
          </p:cNvPr>
          <p:cNvSpPr txBox="1"/>
          <p:nvPr/>
        </p:nvSpPr>
        <p:spPr>
          <a:xfrm>
            <a:off x="7953829" y="203616"/>
            <a:ext cx="361990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52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73CC4D9-8191-4399-ABCD-06DF8D169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1277048"/>
            <a:ext cx="12190476" cy="55809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67353E-BF04-4930-A6EE-E4F1AE554914}"/>
              </a:ext>
            </a:extLst>
          </p:cNvPr>
          <p:cNvSpPr txBox="1"/>
          <p:nvPr/>
        </p:nvSpPr>
        <p:spPr>
          <a:xfrm>
            <a:off x="1521679" y="4477531"/>
            <a:ext cx="896523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6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Старцев Владислав Игоревич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91FE4A2-FAFD-423E-B149-D1FD813C331A}"/>
              </a:ext>
            </a:extLst>
          </p:cNvPr>
          <p:cNvSpPr txBox="1"/>
          <p:nvPr/>
        </p:nvSpPr>
        <p:spPr>
          <a:xfrm>
            <a:off x="1493965" y="3353433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3737"/>
                </a:solidFill>
                <a:latin typeface="Atari ST 8x16 System Font" panose="02000609000000000000" pitchFamily="49" charset="0"/>
              </a:rPr>
              <a:t>BloodyPath</a:t>
            </a:r>
            <a:endParaRPr lang="ru-RU" sz="7200" dirty="0">
              <a:solidFill>
                <a:srgbClr val="FF3737"/>
              </a:solidFill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598D271E-9F19-4931-B2DA-1DC5A444E2AD}"/>
              </a:ext>
            </a:extLst>
          </p:cNvPr>
          <p:cNvCxnSpPr>
            <a:cxnSpLocks/>
          </p:cNvCxnSpPr>
          <p:nvPr/>
        </p:nvCxnSpPr>
        <p:spPr>
          <a:xfrm>
            <a:off x="1643170" y="4515632"/>
            <a:ext cx="870812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2AD2FF9-537E-4C27-B311-8AC862C464F9}"/>
              </a:ext>
            </a:extLst>
          </p:cNvPr>
          <p:cNvSpPr txBox="1"/>
          <p:nvPr/>
        </p:nvSpPr>
        <p:spPr>
          <a:xfrm>
            <a:off x="1505870" y="5277750"/>
            <a:ext cx="325441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600" dirty="0">
                <a:solidFill>
                  <a:schemeClr val="bg2">
                    <a:lumMod val="10000"/>
                  </a:schemeClr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РИ-130945</a:t>
            </a:r>
          </a:p>
        </p:txBody>
      </p:sp>
    </p:spTree>
    <p:extLst>
      <p:ext uri="{BB962C8B-B14F-4D97-AF65-F5344CB8AC3E}">
        <p14:creationId xmlns:p14="http://schemas.microsoft.com/office/powerpoint/2010/main" val="606865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B69B6D60-A84C-4AAE-BD64-258C2BCF2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66" y="-2"/>
            <a:ext cx="10499734" cy="5864541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B916D15-3393-43E3-B17F-48879FABA1B4}"/>
              </a:ext>
            </a:extLst>
          </p:cNvPr>
          <p:cNvSpPr/>
          <p:nvPr/>
        </p:nvSpPr>
        <p:spPr>
          <a:xfrm rot="-54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C99854-A7F8-4380-8969-E6519F8B62EE}"/>
              </a:ext>
            </a:extLst>
          </p:cNvPr>
          <p:cNvSpPr txBox="1"/>
          <p:nvPr/>
        </p:nvSpPr>
        <p:spPr>
          <a:xfrm rot="-54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97512A-4928-438C-8E89-EB5A8A66D221}"/>
              </a:ext>
            </a:extLst>
          </p:cNvPr>
          <p:cNvSpPr txBox="1"/>
          <p:nvPr/>
        </p:nvSpPr>
        <p:spPr>
          <a:xfrm rot="-54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CF840F-D52C-4E4E-8D63-DB928B15C157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</a:t>
            </a:r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9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E25B66A-5B95-41D9-8CD2-0F5ECCF585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728" y="1190629"/>
            <a:ext cx="6115522" cy="458664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05675BB-2B97-4551-96DB-95103405CFFF}"/>
              </a:ext>
            </a:extLst>
          </p:cNvPr>
          <p:cNvSpPr txBox="1"/>
          <p:nvPr/>
        </p:nvSpPr>
        <p:spPr>
          <a:xfrm rot="-54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BBEBEF-59BD-4781-A190-69C2DE008B4C}"/>
              </a:ext>
            </a:extLst>
          </p:cNvPr>
          <p:cNvSpPr txBox="1"/>
          <p:nvPr/>
        </p:nvSpPr>
        <p:spPr>
          <a:xfrm>
            <a:off x="3775070" y="-70277"/>
            <a:ext cx="6334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Демонстрация игры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DA5FA5E7-B7BB-45FB-880F-32343673AA0B}"/>
              </a:ext>
            </a:extLst>
          </p:cNvPr>
          <p:cNvCxnSpPr>
            <a:cxnSpLocks/>
          </p:cNvCxnSpPr>
          <p:nvPr/>
        </p:nvCxnSpPr>
        <p:spPr>
          <a:xfrm>
            <a:off x="3894362" y="770673"/>
            <a:ext cx="606878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CA12481E-0C03-439A-BA38-470B51EFDC76}"/>
              </a:ext>
            </a:extLst>
          </p:cNvPr>
          <p:cNvCxnSpPr>
            <a:cxnSpLocks/>
          </p:cNvCxnSpPr>
          <p:nvPr/>
        </p:nvCxnSpPr>
        <p:spPr>
          <a:xfrm flipV="1">
            <a:off x="3885728" y="1080783"/>
            <a:ext cx="6096472" cy="38875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632D45C-626C-4245-B25C-9E07620A1C9C}"/>
              </a:ext>
            </a:extLst>
          </p:cNvPr>
          <p:cNvSpPr txBox="1"/>
          <p:nvPr/>
        </p:nvSpPr>
        <p:spPr>
          <a:xfrm>
            <a:off x="3785486" y="758390"/>
            <a:ext cx="2478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Геймплей </a:t>
            </a:r>
            <a:r>
              <a:rPr lang="en-US" sz="1750" dirty="0">
                <a:solidFill>
                  <a:srgbClr val="FF3737"/>
                </a:solidFill>
                <a:latin typeface="Atari ST 8x16 System Font" panose="02000609000000000000" pitchFamily="49" charset="0"/>
              </a:rPr>
              <a:t>BloodyPath</a:t>
            </a:r>
            <a:endParaRPr lang="ru-RU" sz="1750" dirty="0">
              <a:solidFill>
                <a:srgbClr val="FF3737"/>
              </a:solidFill>
            </a:endParaRPr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18F0E8B8-939E-4C4D-82C0-200109E2C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264" y="4644570"/>
            <a:ext cx="10499735" cy="2213429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0E219A74-F1CB-4A44-BA78-7527C5E8810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610" y="5356779"/>
            <a:ext cx="1038370" cy="117173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2394C4D5-C8BB-4124-8BE9-28800DAE7A7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770" y="5461569"/>
            <a:ext cx="990738" cy="106694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72340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B69B6D60-A84C-4AAE-BD64-258C2BCF2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66" y="-2"/>
            <a:ext cx="10499734" cy="5864541"/>
          </a:xfrm>
          <a:prstGeom prst="rect">
            <a:avLst/>
          </a:prstGeo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F515961E-37BB-4B2C-ABD7-A2EAA5781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40" y="4644570"/>
            <a:ext cx="11385260" cy="2213429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B916D15-3393-43E3-B17F-48879FABA1B4}"/>
              </a:ext>
            </a:extLst>
          </p:cNvPr>
          <p:cNvSpPr/>
          <p:nvPr/>
        </p:nvSpPr>
        <p:spPr>
          <a:xfrm rot="-54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C99854-A7F8-4380-8969-E6519F8B62EE}"/>
              </a:ext>
            </a:extLst>
          </p:cNvPr>
          <p:cNvSpPr txBox="1"/>
          <p:nvPr/>
        </p:nvSpPr>
        <p:spPr>
          <a:xfrm rot="-54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97512A-4928-438C-8E89-EB5A8A66D221}"/>
              </a:ext>
            </a:extLst>
          </p:cNvPr>
          <p:cNvSpPr txBox="1"/>
          <p:nvPr/>
        </p:nvSpPr>
        <p:spPr>
          <a:xfrm rot="-54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CF840F-D52C-4E4E-8D63-DB928B15C157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1</a:t>
            </a:r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05675BB-2B97-4551-96DB-95103405CFFF}"/>
              </a:ext>
            </a:extLst>
          </p:cNvPr>
          <p:cNvSpPr txBox="1"/>
          <p:nvPr/>
        </p:nvSpPr>
        <p:spPr>
          <a:xfrm rot="-54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BBEBEF-59BD-4781-A190-69C2DE008B4C}"/>
              </a:ext>
            </a:extLst>
          </p:cNvPr>
          <p:cNvSpPr txBox="1"/>
          <p:nvPr/>
        </p:nvSpPr>
        <p:spPr>
          <a:xfrm>
            <a:off x="3770490" y="-88402"/>
            <a:ext cx="6353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</a:rPr>
              <a:t>Управление в игре</a:t>
            </a:r>
            <a:endParaRPr lang="ru-RU" sz="48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DA5FA5E7-B7BB-45FB-880F-32343673AA0B}"/>
              </a:ext>
            </a:extLst>
          </p:cNvPr>
          <p:cNvCxnSpPr>
            <a:cxnSpLocks/>
          </p:cNvCxnSpPr>
          <p:nvPr/>
        </p:nvCxnSpPr>
        <p:spPr>
          <a:xfrm>
            <a:off x="3872089" y="759410"/>
            <a:ext cx="5779911" cy="16817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54C5DAE-9B17-4905-ABCB-1C895BD5D68C}"/>
              </a:ext>
            </a:extLst>
          </p:cNvPr>
          <p:cNvSpPr txBox="1"/>
          <p:nvPr/>
        </p:nvSpPr>
        <p:spPr>
          <a:xfrm>
            <a:off x="2068296" y="1019252"/>
            <a:ext cx="481795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- Управление игроком 1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A, D - Движение влево, вправо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W - Прыжок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S - Упасть из прыжка быстро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X - Присесть на корточки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С - Атака руками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Left Shift - Атака ногами</a:t>
            </a:r>
          </a:p>
          <a:p>
            <a:pPr algn="l"/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- Управление игроком 2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←, → - Движение влево, вправо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↑ - Прыжок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↓ - Упасть из прыжка быстро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Right Ctrl - Присесть на корточки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Enter - Атака руками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Right Shift - Атака ногами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Delete - вкл/выкл бота за игрока 2</a:t>
            </a:r>
          </a:p>
          <a:p>
            <a:pPr algn="l"/>
            <a:r>
              <a:rPr lang="ru-RU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- Выход в главное меню - ESC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41DC7F7-DE00-401D-84FC-6E06E307C5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728" y="1180572"/>
            <a:ext cx="4734531" cy="29164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2F3787-E0D7-4E4E-89EC-A049CF93279B}"/>
              </a:ext>
            </a:extLst>
          </p:cNvPr>
          <p:cNvSpPr txBox="1"/>
          <p:nvPr/>
        </p:nvSpPr>
        <p:spPr>
          <a:xfrm>
            <a:off x="6886255" y="4155562"/>
            <a:ext cx="47490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Minecraft Seven" pitchFamily="2" charset="0"/>
              </a:rPr>
              <a:t>Игра идет до бесконечности</a:t>
            </a:r>
            <a:r>
              <a:rPr lang="en-US" dirty="0">
                <a:solidFill>
                  <a:schemeClr val="bg1"/>
                </a:solidFill>
                <a:latin typeface="Minecraft Seven" pitchFamily="2" charset="0"/>
              </a:rPr>
              <a:t>, </a:t>
            </a:r>
            <a:r>
              <a:rPr lang="ru-RU" dirty="0">
                <a:solidFill>
                  <a:schemeClr val="bg1"/>
                </a:solidFill>
                <a:latin typeface="Minecraft Seven" pitchFamily="2" charset="0"/>
              </a:rPr>
              <a:t>то есть вы сами решаете когда закончить и кто победитель</a:t>
            </a:r>
            <a:r>
              <a:rPr lang="en-US" dirty="0">
                <a:solidFill>
                  <a:schemeClr val="bg1"/>
                </a:solidFill>
                <a:latin typeface="Minecraft Seven" pitchFamily="2" charset="0"/>
              </a:rPr>
              <a:t>, </a:t>
            </a:r>
            <a:r>
              <a:rPr lang="ru-RU" dirty="0">
                <a:solidFill>
                  <a:schemeClr val="bg1"/>
                </a:solidFill>
                <a:latin typeface="Minecraft Seven" pitchFamily="2" charset="0"/>
              </a:rPr>
              <a:t>как даже в игре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inecraft Seven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Pong</a:t>
            </a:r>
            <a:r>
              <a:rPr lang="ru-RU" dirty="0">
                <a:solidFill>
                  <a:schemeClr val="bg1"/>
                </a:solidFill>
                <a:latin typeface="Minecraft Seven" pitchFamily="2" charset="0"/>
              </a:rPr>
              <a:t>*</a:t>
            </a:r>
            <a:r>
              <a:rPr lang="en-US" dirty="0">
                <a:solidFill>
                  <a:schemeClr val="bg1"/>
                </a:solidFill>
                <a:latin typeface="Minecraft Seven" pitchFamily="2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Minecraft Seven" pitchFamily="2" charset="0"/>
              </a:rPr>
              <a:t>(1972)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7917EF-8B15-4D56-91E8-67E29D5A1431}"/>
              </a:ext>
            </a:extLst>
          </p:cNvPr>
          <p:cNvSpPr txBox="1"/>
          <p:nvPr/>
        </p:nvSpPr>
        <p:spPr>
          <a:xfrm>
            <a:off x="8921591" y="5192841"/>
            <a:ext cx="26709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Minecraft Seven" pitchFamily="2" charset="0"/>
              </a:rPr>
              <a:t>* - ссылка на вики про игру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51426F8-71F6-4A75-89E6-F9C77D7810C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7305" y="5413841"/>
            <a:ext cx="828571" cy="1114286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9C4113B-6747-4F9A-B59C-E82D820D8D40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6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281" y="5508952"/>
            <a:ext cx="828675" cy="1019175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7557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FE603FC-5EDB-41DB-AC8E-74C22FF34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281" y="-15727"/>
            <a:ext cx="10499734" cy="5864541"/>
          </a:xfrm>
          <a:prstGeom prst="rect">
            <a:avLst/>
          </a:prstGeom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687952D-BF9D-4AF9-B907-51EA57E82FBB}"/>
              </a:ext>
            </a:extLst>
          </p:cNvPr>
          <p:cNvSpPr/>
          <p:nvPr/>
        </p:nvSpPr>
        <p:spPr>
          <a:xfrm rot="162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7F761E-1B10-47AC-890F-3DF9984CA811}"/>
              </a:ext>
            </a:extLst>
          </p:cNvPr>
          <p:cNvSpPr txBox="1"/>
          <p:nvPr/>
        </p:nvSpPr>
        <p:spPr>
          <a:xfrm rot="162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7AD078-64DC-4335-B8E0-925AFBB3B732}"/>
              </a:ext>
            </a:extLst>
          </p:cNvPr>
          <p:cNvSpPr txBox="1"/>
          <p:nvPr/>
        </p:nvSpPr>
        <p:spPr>
          <a:xfrm rot="162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DE2391-C03D-415D-9F5A-DBFE20FBCBA0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11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A01524-DF04-41FC-AC70-29D3E0FDB765}"/>
              </a:ext>
            </a:extLst>
          </p:cNvPr>
          <p:cNvSpPr txBox="1"/>
          <p:nvPr/>
        </p:nvSpPr>
        <p:spPr>
          <a:xfrm rot="162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EE806A-F813-4423-911B-1366C5164890}"/>
              </a:ext>
            </a:extLst>
          </p:cNvPr>
          <p:cNvSpPr txBox="1"/>
          <p:nvPr/>
        </p:nvSpPr>
        <p:spPr>
          <a:xfrm>
            <a:off x="3127022" y="-93699"/>
            <a:ext cx="8107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</a:rPr>
              <a:t>Техническая реализация</a:t>
            </a:r>
            <a:endParaRPr lang="ru-RU" sz="48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A848B979-4137-4DFA-B16A-960015E97775}"/>
              </a:ext>
            </a:extLst>
          </p:cNvPr>
          <p:cNvCxnSpPr>
            <a:cxnSpLocks/>
          </p:cNvCxnSpPr>
          <p:nvPr/>
        </p:nvCxnSpPr>
        <p:spPr>
          <a:xfrm flipV="1">
            <a:off x="3247734" y="774111"/>
            <a:ext cx="7758933" cy="3023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AutoShape 4">
            <a:extLst>
              <a:ext uri="{FF2B5EF4-FFF2-40B4-BE49-F238E27FC236}">
                <a16:creationId xmlns:a16="http://schemas.microsoft.com/office/drawing/2014/main" id="{FE0CE578-C52C-4CAB-82AC-5AA5934A1C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872987B-1D7C-4090-97B6-7C34179B645D}"/>
              </a:ext>
            </a:extLst>
          </p:cNvPr>
          <p:cNvSpPr txBox="1"/>
          <p:nvPr/>
        </p:nvSpPr>
        <p:spPr>
          <a:xfrm>
            <a:off x="2939245" y="774960"/>
            <a:ext cx="2597186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Структура моей игры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7E3EE208-6828-4803-99FA-4ACCCC4BBDDA}"/>
              </a:ext>
            </a:extLst>
          </p:cNvPr>
          <p:cNvCxnSpPr>
            <a:cxnSpLocks/>
          </p:cNvCxnSpPr>
          <p:nvPr/>
        </p:nvCxnSpPr>
        <p:spPr>
          <a:xfrm>
            <a:off x="2910419" y="1106712"/>
            <a:ext cx="25908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072FEBD-38E5-44FF-BA64-4ADB7F0D4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264" y="4644570"/>
            <a:ext cx="10499735" cy="221342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786FB4A-3BB4-4A85-9E82-9583BDD4AA8E}"/>
              </a:ext>
            </a:extLst>
          </p:cNvPr>
          <p:cNvSpPr txBox="1"/>
          <p:nvPr/>
        </p:nvSpPr>
        <p:spPr>
          <a:xfrm>
            <a:off x="6403807" y="743430"/>
            <a:ext cx="551757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Одним из сложных моментов</a:t>
            </a:r>
          </a:p>
          <a:p>
            <a:pPr algn="just"/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была реализация архитектуры</a:t>
            </a:r>
          </a:p>
          <a:p>
            <a:pPr algn="just"/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MV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C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, понимание как и что работает и куда что девать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Я </a:t>
            </a:r>
            <a:r>
              <a:rPr lang="ru-RU" sz="2000" dirty="0" err="1">
                <a:solidFill>
                  <a:srgbClr val="FBFCFD"/>
                </a:solidFill>
                <a:latin typeface="Minecraft Seven" pitchFamily="2" charset="0"/>
              </a:rPr>
              <a:t>перегуглил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 множество статей и книг и я понял и усвоил как все таки работает 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MVC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и как его применять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Осталось ещё понять как его задействовать в </a:t>
            </a:r>
            <a:r>
              <a:rPr lang="en-US" sz="2000" dirty="0" err="1">
                <a:solidFill>
                  <a:srgbClr val="FBFCFD"/>
                </a:solidFill>
                <a:latin typeface="Minecraft Seven" pitchFamily="2" charset="0"/>
              </a:rPr>
              <a:t>monogame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оказалось также что на </a:t>
            </a:r>
            <a:r>
              <a:rPr lang="en-US" sz="2000" dirty="0" err="1">
                <a:solidFill>
                  <a:srgbClr val="FBFCFD"/>
                </a:solidFill>
                <a:latin typeface="Minecraft Seven" pitchFamily="2" charset="0"/>
              </a:rPr>
              <a:t>Winforms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намного сложнее раскидывать на 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MVC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так как уже сам 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designer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в </a:t>
            </a:r>
            <a:r>
              <a:rPr lang="en-US" sz="2000" dirty="0" err="1">
                <a:solidFill>
                  <a:srgbClr val="FBFCFD"/>
                </a:solidFill>
                <a:latin typeface="Minecraft Seven" pitchFamily="2" charset="0"/>
              </a:rPr>
              <a:t>Winforms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является огромным 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View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который нужно разделять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en-US" sz="2000" dirty="0" err="1">
                <a:solidFill>
                  <a:srgbClr val="FBFCFD"/>
                </a:solidFill>
                <a:latin typeface="Minecraft Seven" pitchFamily="2" charset="0"/>
              </a:rPr>
              <a:t>monogame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оказался в этом плане проще но я стал ещё использовать 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MVC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в самом начале разработки игры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поэтому было легче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</a:t>
            </a:r>
            <a:endParaRPr lang="ru-RU" sz="2000" dirty="0">
              <a:solidFill>
                <a:srgbClr val="FBFCFD"/>
              </a:solidFill>
              <a:latin typeface="Minecraft Seven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B18C36A-A963-4A9A-9B14-3F4F2BFC0F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648" y="1156107"/>
            <a:ext cx="1843054" cy="4465549"/>
          </a:xfrm>
          <a:prstGeom prst="rect">
            <a:avLst/>
          </a:prstGeom>
        </p:spPr>
      </p:pic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A2C06D37-B6C5-4DD8-9195-950E4DD1DE1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405" y="5413841"/>
            <a:ext cx="828571" cy="1114286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1CB2BF1E-8C7B-4D6B-93AF-B19ED9CA14CA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5181" y="5508952"/>
            <a:ext cx="828675" cy="1019175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26551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7F8FC04-FC85-4B0B-B5B7-5A82D32289CF}"/>
              </a:ext>
            </a:extLst>
          </p:cNvPr>
          <p:cNvSpPr/>
          <p:nvPr/>
        </p:nvSpPr>
        <p:spPr>
          <a:xfrm>
            <a:off x="-1525" y="-4894"/>
            <a:ext cx="12192001" cy="1269242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F56C4-855E-4D73-9AA2-D54F9A860425}"/>
              </a:ext>
            </a:extLst>
          </p:cNvPr>
          <p:cNvSpPr txBox="1"/>
          <p:nvPr/>
        </p:nvSpPr>
        <p:spPr>
          <a:xfrm>
            <a:off x="473121" y="200183"/>
            <a:ext cx="56228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2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B4D10E-2EB2-4B49-B2A8-4FA3A14F3153}"/>
              </a:ext>
            </a:extLst>
          </p:cNvPr>
          <p:cNvSpPr txBox="1"/>
          <p:nvPr/>
        </p:nvSpPr>
        <p:spPr>
          <a:xfrm>
            <a:off x="7953829" y="203616"/>
            <a:ext cx="361990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52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598D271E-9F19-4931-B2DA-1DC5A444E2AD}"/>
              </a:ext>
            </a:extLst>
          </p:cNvPr>
          <p:cNvCxnSpPr>
            <a:cxnSpLocks/>
          </p:cNvCxnSpPr>
          <p:nvPr/>
        </p:nvCxnSpPr>
        <p:spPr>
          <a:xfrm>
            <a:off x="1643170" y="4515632"/>
            <a:ext cx="870812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B8838C4-AC1D-40AC-9BF1-818B82F82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1278285"/>
            <a:ext cx="12190476" cy="557142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492CB95-A41C-4FE6-B5BA-A6DF12D8F78B}"/>
              </a:ext>
            </a:extLst>
          </p:cNvPr>
          <p:cNvSpPr txBox="1"/>
          <p:nvPr/>
        </p:nvSpPr>
        <p:spPr>
          <a:xfrm>
            <a:off x="2530122" y="1274025"/>
            <a:ext cx="8107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Репозиторий на </a:t>
            </a:r>
            <a:r>
              <a:rPr lang="en-US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GitHub</a:t>
            </a:r>
            <a:endParaRPr lang="ru-RU" sz="48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A0632B29-04F5-4FE0-A6B8-4C78C23DC85B}"/>
              </a:ext>
            </a:extLst>
          </p:cNvPr>
          <p:cNvCxnSpPr>
            <a:cxnSpLocks/>
          </p:cNvCxnSpPr>
          <p:nvPr/>
        </p:nvCxnSpPr>
        <p:spPr>
          <a:xfrm flipV="1">
            <a:off x="2307934" y="2115171"/>
            <a:ext cx="7758933" cy="3023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52B6B09-F0A7-4E07-8A83-622ADC5A82A9}"/>
              </a:ext>
            </a:extLst>
          </p:cNvPr>
          <p:cNvSpPr txBox="1"/>
          <p:nvPr/>
        </p:nvSpPr>
        <p:spPr>
          <a:xfrm>
            <a:off x="1940959" y="2312183"/>
            <a:ext cx="8410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necraft Seven" pitchFamily="2" charset="0"/>
                <a:cs typeface="Minecraft Seven Cyrillic (russi" panose="000004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https://github.com/ve3xone/BloodyPath</a:t>
            </a:r>
            <a:endParaRPr lang="ru-RU" sz="3200" dirty="0">
              <a:solidFill>
                <a:schemeClr val="accent1">
                  <a:lumMod val="40000"/>
                  <a:lumOff val="60000"/>
                </a:schemeClr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AE929A-4A2C-41C9-BCA8-D5B91D83B3CA}"/>
              </a:ext>
            </a:extLst>
          </p:cNvPr>
          <p:cNvSpPr txBox="1"/>
          <p:nvPr/>
        </p:nvSpPr>
        <p:spPr>
          <a:xfrm>
            <a:off x="112205" y="3674780"/>
            <a:ext cx="119316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necraft Seven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r>
              <a:rPr lang="ru-RU" sz="32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necraft Seven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ve3xone</a:t>
            </a:r>
            <a:r>
              <a:rPr lang="ru-RU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Minecraft Seven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/BloodyPath/blob/master/README.md</a:t>
            </a:r>
            <a:endParaRPr lang="ru-RU" sz="2800" dirty="0">
              <a:solidFill>
                <a:schemeClr val="accent1">
                  <a:lumMod val="40000"/>
                  <a:lumOff val="60000"/>
                </a:schemeClr>
              </a:solidFill>
              <a:latin typeface="Minecraft Seven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548D6D-4E0B-4158-A60A-56B59D6DB614}"/>
              </a:ext>
            </a:extLst>
          </p:cNvPr>
          <p:cNvSpPr txBox="1"/>
          <p:nvPr/>
        </p:nvSpPr>
        <p:spPr>
          <a:xfrm>
            <a:off x="2530122" y="2694944"/>
            <a:ext cx="8107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Также ещё есть </a:t>
            </a:r>
            <a:r>
              <a:rPr lang="en-US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Readme</a:t>
            </a:r>
            <a:endParaRPr lang="ru-RU" sz="48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0DE96C9E-F56C-4717-80D9-FA9D67812B8B}"/>
              </a:ext>
            </a:extLst>
          </p:cNvPr>
          <p:cNvCxnSpPr>
            <a:cxnSpLocks/>
          </p:cNvCxnSpPr>
          <p:nvPr/>
        </p:nvCxnSpPr>
        <p:spPr>
          <a:xfrm flipV="1">
            <a:off x="2307934" y="3536090"/>
            <a:ext cx="7758933" cy="3023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559321F7-5A67-47EE-9095-1409B15C8EE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605" y="5413841"/>
            <a:ext cx="828571" cy="1114286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D9C4810A-F9D8-469A-8593-16BFE711CAE3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5181" y="5508952"/>
            <a:ext cx="828675" cy="1019175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6356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739805A-4200-4CB0-A2F9-9F643FD4B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492CB95-A41C-4FE6-B5BA-A6DF12D8F78B}"/>
              </a:ext>
            </a:extLst>
          </p:cNvPr>
          <p:cNvSpPr txBox="1"/>
          <p:nvPr/>
        </p:nvSpPr>
        <p:spPr>
          <a:xfrm>
            <a:off x="2633234" y="3301459"/>
            <a:ext cx="6925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Спасибо за внимание!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3D0BB6DA-B214-4007-9EC2-19416FB5A1A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005" y="5413841"/>
            <a:ext cx="828571" cy="1114286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5FD71D2E-F943-44A4-952B-25DDEDC4232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5181" y="5508952"/>
            <a:ext cx="828675" cy="1019175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4545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B69B6D60-A84C-4AAE-BD64-258C2BCF2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66" y="-2"/>
            <a:ext cx="10499734" cy="5864541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B916D15-3393-43E3-B17F-48879FABA1B4}"/>
              </a:ext>
            </a:extLst>
          </p:cNvPr>
          <p:cNvSpPr/>
          <p:nvPr/>
        </p:nvSpPr>
        <p:spPr>
          <a:xfrm rot="-54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C99854-A7F8-4380-8969-E6519F8B62EE}"/>
              </a:ext>
            </a:extLst>
          </p:cNvPr>
          <p:cNvSpPr txBox="1"/>
          <p:nvPr/>
        </p:nvSpPr>
        <p:spPr>
          <a:xfrm rot="-54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97512A-4928-438C-8E89-EB5A8A66D221}"/>
              </a:ext>
            </a:extLst>
          </p:cNvPr>
          <p:cNvSpPr txBox="1"/>
          <p:nvPr/>
        </p:nvSpPr>
        <p:spPr>
          <a:xfrm rot="-54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CF840F-D52C-4E4E-8D63-DB928B15C157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01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05675BB-2B97-4551-96DB-95103405CFFF}"/>
              </a:ext>
            </a:extLst>
          </p:cNvPr>
          <p:cNvSpPr txBox="1"/>
          <p:nvPr/>
        </p:nvSpPr>
        <p:spPr>
          <a:xfrm rot="-54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46ADD8-BBD8-4EA4-9A8C-F9D32D76BB35}"/>
              </a:ext>
            </a:extLst>
          </p:cNvPr>
          <p:cNvSpPr txBox="1"/>
          <p:nvPr/>
        </p:nvSpPr>
        <p:spPr>
          <a:xfrm>
            <a:off x="2307836" y="1261958"/>
            <a:ext cx="18544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Идея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967E76-4EAB-4D17-9AB3-F3CBB0F7ABFE}"/>
              </a:ext>
            </a:extLst>
          </p:cNvPr>
          <p:cNvSpPr txBox="1"/>
          <p:nvPr/>
        </p:nvSpPr>
        <p:spPr>
          <a:xfrm>
            <a:off x="2067256" y="2003132"/>
            <a:ext cx="56618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Идея зародилось когда я играл с друзьями в такие игры как </a:t>
            </a:r>
            <a:r>
              <a:rPr lang="ru-RU" sz="200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  <a:cs typeface="Minecraft Seven Cyrillic (russi" panose="000004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Superfighters Deluxe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* и </a:t>
            </a:r>
            <a:r>
              <a:rPr lang="ru-RU" sz="200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  <a:cs typeface="Minecraft Seven Cyrillic (russi" panose="000004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Duck Game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*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,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 очень захотелось сделать что-то похожее но со своими механиками и идеями, потому что данные игры уже перестали обновляться и привносить что-то новое в свою игру.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BBEBEF-59BD-4781-A190-69C2DE008B4C}"/>
              </a:ext>
            </a:extLst>
          </p:cNvPr>
          <p:cNvSpPr txBox="1"/>
          <p:nvPr/>
        </p:nvSpPr>
        <p:spPr>
          <a:xfrm>
            <a:off x="4777817" y="-88402"/>
            <a:ext cx="4324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Предисловие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DA5FA5E7-B7BB-45FB-880F-32343673AA0B}"/>
              </a:ext>
            </a:extLst>
          </p:cNvPr>
          <p:cNvCxnSpPr>
            <a:cxnSpLocks/>
          </p:cNvCxnSpPr>
          <p:nvPr/>
        </p:nvCxnSpPr>
        <p:spPr>
          <a:xfrm>
            <a:off x="4898159" y="768033"/>
            <a:ext cx="3987513" cy="910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68B6EBD-BDD4-4054-8F96-C4D45D970CEB}"/>
              </a:ext>
            </a:extLst>
          </p:cNvPr>
          <p:cNvSpPr txBox="1"/>
          <p:nvPr/>
        </p:nvSpPr>
        <p:spPr>
          <a:xfrm>
            <a:off x="8032925" y="892626"/>
            <a:ext cx="2505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Геймплей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Duck Game</a:t>
            </a:r>
            <a:endParaRPr lang="ru-RU" dirty="0">
              <a:solidFill>
                <a:schemeClr val="bg2">
                  <a:lumMod val="90000"/>
                </a:schemeClr>
              </a:solidFill>
              <a:latin typeface="Minecraft Seven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6A0CF-3B9B-47FF-8B67-52F0ECA6FC66}"/>
              </a:ext>
            </a:extLst>
          </p:cNvPr>
          <p:cNvSpPr txBox="1"/>
          <p:nvPr/>
        </p:nvSpPr>
        <p:spPr>
          <a:xfrm>
            <a:off x="5913048" y="4187419"/>
            <a:ext cx="1827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Minecraft Seven" pitchFamily="2" charset="0"/>
              </a:rPr>
              <a:t>* - ссылка на игру</a:t>
            </a:r>
          </a:p>
        </p:txBody>
      </p: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B0CD3049-2BCD-4538-879A-32B05A4D8929}"/>
              </a:ext>
            </a:extLst>
          </p:cNvPr>
          <p:cNvCxnSpPr>
            <a:cxnSpLocks/>
          </p:cNvCxnSpPr>
          <p:nvPr/>
        </p:nvCxnSpPr>
        <p:spPr>
          <a:xfrm>
            <a:off x="8134455" y="1251188"/>
            <a:ext cx="357653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87A8AF2-0348-4440-AB2A-A7F0135FF2F9}"/>
              </a:ext>
            </a:extLst>
          </p:cNvPr>
          <p:cNvSpPr txBox="1"/>
          <p:nvPr/>
        </p:nvSpPr>
        <p:spPr>
          <a:xfrm>
            <a:off x="8032925" y="3179699"/>
            <a:ext cx="3817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Геймплей </a:t>
            </a:r>
            <a:r>
              <a:rPr lang="ru-RU" dirty="0" err="1">
                <a:solidFill>
                  <a:schemeClr val="bg2">
                    <a:lumMod val="90000"/>
                  </a:schemeClr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Superfighters</a:t>
            </a:r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 Deluxe</a:t>
            </a:r>
          </a:p>
        </p:txBody>
      </p:sp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0F875610-A426-4CCE-8222-C6F6D9B976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2264" y="4644570"/>
            <a:ext cx="10499735" cy="2213429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250007E8-17BA-4870-91DB-AE8BCEAB6EC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787" y="5484267"/>
            <a:ext cx="828675" cy="1019175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7FC5FCE-6CAB-4812-B1A4-9109A927AB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34453" y="1278700"/>
            <a:ext cx="3576533" cy="194045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4DDD033-6B5E-481C-9B3B-BDDC199B31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45743" y="3595619"/>
            <a:ext cx="3581400" cy="2028825"/>
          </a:xfrm>
          <a:prstGeom prst="rect">
            <a:avLst/>
          </a:prstGeom>
        </p:spPr>
      </p:pic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448DB0EC-1A1A-4C6D-986B-92C0A248145F}"/>
              </a:ext>
            </a:extLst>
          </p:cNvPr>
          <p:cNvCxnSpPr>
            <a:cxnSpLocks/>
          </p:cNvCxnSpPr>
          <p:nvPr/>
        </p:nvCxnSpPr>
        <p:spPr>
          <a:xfrm>
            <a:off x="8134455" y="3538261"/>
            <a:ext cx="3576533" cy="1077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1809C59F-9DB0-434D-9F3A-3D9F9006C847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65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9529" y="5443374"/>
            <a:ext cx="828571" cy="1114286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49949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FE603FC-5EDB-41DB-AC8E-74C22FF34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281" y="-15727"/>
            <a:ext cx="10499734" cy="5864541"/>
          </a:xfrm>
          <a:prstGeom prst="rect">
            <a:avLst/>
          </a:prstGeom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687952D-BF9D-4AF9-B907-51EA57E82FBB}"/>
              </a:ext>
            </a:extLst>
          </p:cNvPr>
          <p:cNvSpPr/>
          <p:nvPr/>
        </p:nvSpPr>
        <p:spPr>
          <a:xfrm rot="162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7F761E-1B10-47AC-890F-3DF9984CA811}"/>
              </a:ext>
            </a:extLst>
          </p:cNvPr>
          <p:cNvSpPr txBox="1"/>
          <p:nvPr/>
        </p:nvSpPr>
        <p:spPr>
          <a:xfrm rot="162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7AD078-64DC-4335-B8E0-925AFBB3B732}"/>
              </a:ext>
            </a:extLst>
          </p:cNvPr>
          <p:cNvSpPr txBox="1"/>
          <p:nvPr/>
        </p:nvSpPr>
        <p:spPr>
          <a:xfrm rot="162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DE2391-C03D-415D-9F5A-DBFE20FBCBA0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</a:t>
            </a:r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2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A01524-DF04-41FC-AC70-29D3E0FDB765}"/>
              </a:ext>
            </a:extLst>
          </p:cNvPr>
          <p:cNvSpPr txBox="1"/>
          <p:nvPr/>
        </p:nvSpPr>
        <p:spPr>
          <a:xfrm rot="162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0C6A5A-F58D-4965-AA39-AD08B8973E78}"/>
              </a:ext>
            </a:extLst>
          </p:cNvPr>
          <p:cNvSpPr txBox="1"/>
          <p:nvPr/>
        </p:nvSpPr>
        <p:spPr>
          <a:xfrm>
            <a:off x="6488689" y="1129002"/>
            <a:ext cx="55175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Описание игры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EE806A-F813-4423-911B-1366C5164890}"/>
              </a:ext>
            </a:extLst>
          </p:cNvPr>
          <p:cNvSpPr txBox="1"/>
          <p:nvPr/>
        </p:nvSpPr>
        <p:spPr>
          <a:xfrm>
            <a:off x="4777817" y="-88402"/>
            <a:ext cx="4324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Предисловие</a:t>
            </a:r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A848B979-4137-4DFA-B16A-960015E97775}"/>
              </a:ext>
            </a:extLst>
          </p:cNvPr>
          <p:cNvCxnSpPr>
            <a:cxnSpLocks/>
          </p:cNvCxnSpPr>
          <p:nvPr/>
        </p:nvCxnSpPr>
        <p:spPr>
          <a:xfrm>
            <a:off x="4898159" y="768033"/>
            <a:ext cx="3987513" cy="910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AutoShape 4">
            <a:extLst>
              <a:ext uri="{FF2B5EF4-FFF2-40B4-BE49-F238E27FC236}">
                <a16:creationId xmlns:a16="http://schemas.microsoft.com/office/drawing/2014/main" id="{FE0CE578-C52C-4CAB-82AC-5AA5934A1C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0F379B48-8812-49D5-A53B-C518381E2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923" y="1728838"/>
            <a:ext cx="4127365" cy="309552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60EA95B-F082-4C4C-A347-004F1D650EBE}"/>
              </a:ext>
            </a:extLst>
          </p:cNvPr>
          <p:cNvSpPr txBox="1"/>
          <p:nvPr/>
        </p:nvSpPr>
        <p:spPr>
          <a:xfrm>
            <a:off x="6298402" y="1816381"/>
            <a:ext cx="55175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Это многопользовательская игра в жанре экшен, сочетающая в себе драки. В данной игре вы сами выбираете когда остановиться и кто по итогу выиграл (пример таких игр: </a:t>
            </a:r>
            <a:r>
              <a:rPr lang="ru-RU" sz="2000" b="0" i="0" dirty="0" err="1">
                <a:solidFill>
                  <a:srgbClr val="FBFCFD"/>
                </a:solidFill>
                <a:effectLst/>
                <a:latin typeface="Minecraft Seven" pitchFamily="2" charset="0"/>
              </a:rPr>
              <a:t>duck</a:t>
            </a:r>
            <a:r>
              <a:rPr lang="ru-RU" sz="2000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 </a:t>
            </a:r>
            <a:r>
              <a:rPr lang="ru-RU" sz="2000" b="0" i="0" dirty="0" err="1">
                <a:solidFill>
                  <a:srgbClr val="FBFCFD"/>
                </a:solidFill>
                <a:effectLst/>
                <a:latin typeface="Minecraft Seven" pitchFamily="2" charset="0"/>
              </a:rPr>
              <a:t>game</a:t>
            </a:r>
            <a:r>
              <a:rPr lang="ru-RU" sz="2000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 в котор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о</a:t>
            </a:r>
            <a:r>
              <a:rPr lang="ru-RU" sz="2000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й тоже можно играть до бесконечности).</a:t>
            </a:r>
          </a:p>
          <a:p>
            <a:pPr algn="just"/>
            <a:endParaRPr lang="ru-RU" sz="2000" dirty="0">
              <a:solidFill>
                <a:srgbClr val="FBFCFD"/>
              </a:solidFill>
              <a:latin typeface="Minecraft Seven" pitchFamily="2" charset="0"/>
            </a:endParaRPr>
          </a:p>
          <a:p>
            <a:pPr algn="just"/>
            <a:r>
              <a:rPr lang="ru-RU" sz="200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Жанр</a:t>
            </a:r>
            <a:r>
              <a:rPr lang="ru-RU" sz="2000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: Экшен, файтинг, драчки.</a:t>
            </a:r>
            <a:endParaRPr lang="ru-RU" sz="2000" dirty="0">
              <a:solidFill>
                <a:srgbClr val="FBFCFD"/>
              </a:solidFill>
              <a:latin typeface="Minecraft Seven" pitchFamily="2" charset="0"/>
            </a:endParaRPr>
          </a:p>
          <a:p>
            <a:pPr algn="just"/>
            <a:r>
              <a:rPr lang="ru-RU" sz="2000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Фреймворк: 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inecraft Seven" pitchFamily="2" charset="0"/>
                <a:cs typeface="Minecraft Seven Cyrillic (russi" panose="000004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Monogame</a:t>
            </a:r>
            <a:r>
              <a:rPr lang="ru-RU" sz="2000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*</a:t>
            </a:r>
            <a:endParaRPr lang="en-US" sz="2000" b="0" i="0" dirty="0">
              <a:solidFill>
                <a:srgbClr val="FBFCFD"/>
              </a:solidFill>
              <a:effectLst/>
              <a:latin typeface="Minecraft Seven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51BD9-5120-4C04-9E19-3771A923706E}"/>
              </a:ext>
            </a:extLst>
          </p:cNvPr>
          <p:cNvSpPr txBox="1"/>
          <p:nvPr/>
        </p:nvSpPr>
        <p:spPr>
          <a:xfrm>
            <a:off x="6329287" y="4817028"/>
            <a:ext cx="4682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Minecraft Seven" pitchFamily="2" charset="0"/>
              </a:rPr>
              <a:t>* - ссылка на</a:t>
            </a:r>
            <a:r>
              <a:rPr lang="en-US" sz="1400" dirty="0">
                <a:solidFill>
                  <a:schemeClr val="bg1"/>
                </a:solidFill>
                <a:latin typeface="Minecraft Seven" pitchFamily="2" charset="0"/>
              </a:rPr>
              <a:t> </a:t>
            </a:r>
            <a:r>
              <a:rPr lang="ru-RU" sz="1400" dirty="0">
                <a:solidFill>
                  <a:schemeClr val="bg1"/>
                </a:solidFill>
                <a:latin typeface="Minecraft Seven" pitchFamily="2" charset="0"/>
              </a:rPr>
              <a:t>репозиторий движка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872987B-1D7C-4090-97B6-7C34179B645D}"/>
              </a:ext>
            </a:extLst>
          </p:cNvPr>
          <p:cNvSpPr txBox="1"/>
          <p:nvPr/>
        </p:nvSpPr>
        <p:spPr>
          <a:xfrm>
            <a:off x="2100393" y="1335057"/>
            <a:ext cx="1951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Меню </a:t>
            </a:r>
            <a:r>
              <a:rPr lang="en-US" sz="1750" dirty="0">
                <a:solidFill>
                  <a:srgbClr val="FF3737"/>
                </a:solidFill>
                <a:latin typeface="Atari ST 8x16 System Font" panose="02000609000000000000" pitchFamily="49" charset="0"/>
              </a:rPr>
              <a:t>BloodyPath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7E3EE208-6828-4803-99FA-4ACCCC4BBDDA}"/>
              </a:ext>
            </a:extLst>
          </p:cNvPr>
          <p:cNvCxnSpPr>
            <a:cxnSpLocks/>
          </p:cNvCxnSpPr>
          <p:nvPr/>
        </p:nvCxnSpPr>
        <p:spPr>
          <a:xfrm>
            <a:off x="2201923" y="1684094"/>
            <a:ext cx="4127364" cy="302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F9381703-AAAF-4B7D-BA26-F243CF694B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2264" y="4644570"/>
            <a:ext cx="10499735" cy="221342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70FCF88-2A89-4892-8F9F-E62751673D3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9529" y="5430674"/>
            <a:ext cx="828571" cy="1114286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0CA8F20-9AFE-4012-A51D-99B1E196195B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6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987" y="5484267"/>
            <a:ext cx="828675" cy="1019175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13971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FE603FC-5EDB-41DB-AC8E-74C22FF34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66" y="-7622"/>
            <a:ext cx="10499734" cy="5864541"/>
          </a:xfrm>
          <a:prstGeom prst="rect">
            <a:avLst/>
          </a:prstGeom>
        </p:spPr>
      </p:pic>
      <p:pic>
        <p:nvPicPr>
          <p:cNvPr id="89" name="Рисунок 88">
            <a:extLst>
              <a:ext uri="{FF2B5EF4-FFF2-40B4-BE49-F238E27FC236}">
                <a16:creationId xmlns:a16="http://schemas.microsoft.com/office/drawing/2014/main" id="{85ABA1B2-7BC1-4787-9F67-932B11B03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265" y="4644570"/>
            <a:ext cx="10499735" cy="2213429"/>
          </a:xfrm>
          <a:prstGeom prst="rect">
            <a:avLst/>
          </a:prstGeom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687952D-BF9D-4AF9-B907-51EA57E82FBB}"/>
              </a:ext>
            </a:extLst>
          </p:cNvPr>
          <p:cNvSpPr/>
          <p:nvPr/>
        </p:nvSpPr>
        <p:spPr>
          <a:xfrm rot="162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7F761E-1B10-47AC-890F-3DF9984CA811}"/>
              </a:ext>
            </a:extLst>
          </p:cNvPr>
          <p:cNvSpPr txBox="1"/>
          <p:nvPr/>
        </p:nvSpPr>
        <p:spPr>
          <a:xfrm rot="162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7AD078-64DC-4335-B8E0-925AFBB3B732}"/>
              </a:ext>
            </a:extLst>
          </p:cNvPr>
          <p:cNvSpPr txBox="1"/>
          <p:nvPr/>
        </p:nvSpPr>
        <p:spPr>
          <a:xfrm rot="162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DE2391-C03D-415D-9F5A-DBFE20FBCBA0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</a:t>
            </a:r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3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A01524-DF04-41FC-AC70-29D3E0FDB765}"/>
              </a:ext>
            </a:extLst>
          </p:cNvPr>
          <p:cNvSpPr txBox="1"/>
          <p:nvPr/>
        </p:nvSpPr>
        <p:spPr>
          <a:xfrm rot="162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EE806A-F813-4423-911B-1366C5164890}"/>
              </a:ext>
            </a:extLst>
          </p:cNvPr>
          <p:cNvSpPr txBox="1"/>
          <p:nvPr/>
        </p:nvSpPr>
        <p:spPr>
          <a:xfrm>
            <a:off x="4777817" y="-88402"/>
            <a:ext cx="4324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Предисловие</a:t>
            </a:r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A848B979-4137-4DFA-B16A-960015E97775}"/>
              </a:ext>
            </a:extLst>
          </p:cNvPr>
          <p:cNvCxnSpPr>
            <a:cxnSpLocks/>
          </p:cNvCxnSpPr>
          <p:nvPr/>
        </p:nvCxnSpPr>
        <p:spPr>
          <a:xfrm>
            <a:off x="4898159" y="768033"/>
            <a:ext cx="3987513" cy="910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1C34EF4-0319-43FC-B102-6C19E6034C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5744" y="1042826"/>
            <a:ext cx="4125140" cy="2319837"/>
          </a:xfrm>
          <a:prstGeom prst="rect">
            <a:avLst/>
          </a:prstGeom>
        </p:spPr>
      </p:pic>
      <p:sp>
        <p:nvSpPr>
          <p:cNvPr id="6" name="AutoShape 4">
            <a:extLst>
              <a:ext uri="{FF2B5EF4-FFF2-40B4-BE49-F238E27FC236}">
                <a16:creationId xmlns:a16="http://schemas.microsoft.com/office/drawing/2014/main" id="{FE0CE578-C52C-4CAB-82AC-5AA5934A1C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9" name="Рисунок 58">
            <a:extLst>
              <a:ext uri="{FF2B5EF4-FFF2-40B4-BE49-F238E27FC236}">
                <a16:creationId xmlns:a16="http://schemas.microsoft.com/office/drawing/2014/main" id="{FAC6F2FF-4897-42DE-8DDC-70E439237F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5744" y="3484651"/>
            <a:ext cx="4124153" cy="2319836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8864F4C7-7D2C-434C-845A-4F56826E342F}"/>
              </a:ext>
            </a:extLst>
          </p:cNvPr>
          <p:cNvSpPr txBox="1"/>
          <p:nvPr/>
        </p:nvSpPr>
        <p:spPr>
          <a:xfrm>
            <a:off x="2058393" y="794122"/>
            <a:ext cx="55175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Целевая  аудитория</a:t>
            </a:r>
            <a:r>
              <a:rPr lang="en-US" sz="4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.</a:t>
            </a:r>
            <a:endParaRPr lang="ru-RU" sz="4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FDD3DA5-0DA3-4FA7-86B2-BE50E8BEA0D5}"/>
              </a:ext>
            </a:extLst>
          </p:cNvPr>
          <p:cNvSpPr txBox="1"/>
          <p:nvPr/>
        </p:nvSpPr>
        <p:spPr>
          <a:xfrm>
            <a:off x="2071306" y="2056346"/>
            <a:ext cx="55175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solidFill>
                  <a:schemeClr val="bg1"/>
                </a:solidFill>
                <a:latin typeface="Minecraft Seven" pitchFamily="2" charset="0"/>
              </a:rPr>
              <a:t>От детей и подростков до взрослых людей, которые ценят простоту и увлекательность игрового процесса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</a:rPr>
              <a:t>.</a:t>
            </a:r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FC0CAC5-A3F7-4C38-A8EA-6D889C5603FA}"/>
              </a:ext>
            </a:extLst>
          </p:cNvPr>
          <p:cNvSpPr txBox="1"/>
          <p:nvPr/>
        </p:nvSpPr>
        <p:spPr>
          <a:xfrm>
            <a:off x="2375892" y="1354512"/>
            <a:ext cx="55175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Широкая ЦА</a:t>
            </a:r>
          </a:p>
        </p:txBody>
      </p:sp>
      <p:cxnSp>
        <p:nvCxnSpPr>
          <p:cNvPr id="85" name="Прямая соединительная линия 84">
            <a:extLst>
              <a:ext uri="{FF2B5EF4-FFF2-40B4-BE49-F238E27FC236}">
                <a16:creationId xmlns:a16="http://schemas.microsoft.com/office/drawing/2014/main" id="{1C67477B-BBD9-4972-B118-47FA4B5BADED}"/>
              </a:ext>
            </a:extLst>
          </p:cNvPr>
          <p:cNvCxnSpPr>
            <a:cxnSpLocks/>
          </p:cNvCxnSpPr>
          <p:nvPr/>
        </p:nvCxnSpPr>
        <p:spPr>
          <a:xfrm flipV="1">
            <a:off x="2491204" y="2069520"/>
            <a:ext cx="2797175" cy="1495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Прямая соединительная линия 87">
            <a:extLst>
              <a:ext uri="{FF2B5EF4-FFF2-40B4-BE49-F238E27FC236}">
                <a16:creationId xmlns:a16="http://schemas.microsoft.com/office/drawing/2014/main" id="{06648AB0-B0DD-4FA5-8F93-E0E3721F02CC}"/>
              </a:ext>
            </a:extLst>
          </p:cNvPr>
          <p:cNvCxnSpPr>
            <a:cxnSpLocks/>
          </p:cNvCxnSpPr>
          <p:nvPr/>
        </p:nvCxnSpPr>
        <p:spPr>
          <a:xfrm flipV="1">
            <a:off x="2491204" y="3569514"/>
            <a:ext cx="2185988" cy="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77DDC93-755B-41D8-AF52-F8E7C19C3298}"/>
              </a:ext>
            </a:extLst>
          </p:cNvPr>
          <p:cNvSpPr txBox="1"/>
          <p:nvPr/>
        </p:nvSpPr>
        <p:spPr>
          <a:xfrm>
            <a:off x="2071306" y="3588711"/>
            <a:ext cx="55175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solidFill>
                  <a:schemeClr val="bg1"/>
                </a:solidFill>
                <a:latin typeface="Minecraft Seven" pitchFamily="2" charset="0"/>
              </a:rPr>
              <a:t>Люди,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</a:rPr>
              <a:t> 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</a:rPr>
              <a:t>которые любят классические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</a:rPr>
              <a:t> 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</a:rPr>
              <a:t>аркадные игры или ностальгируют по играм из 90-х годов (игр с пиксел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</a:rPr>
              <a:t>. 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</a:rPr>
              <a:t>граф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</a:rPr>
              <a:t>.).</a:t>
            </a:r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D113E19-3BA3-4292-8C3F-B154DD5ED356}"/>
              </a:ext>
            </a:extLst>
          </p:cNvPr>
          <p:cNvSpPr txBox="1"/>
          <p:nvPr/>
        </p:nvSpPr>
        <p:spPr>
          <a:xfrm>
            <a:off x="2375892" y="2853010"/>
            <a:ext cx="55175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Узкая ЦА</a:t>
            </a:r>
          </a:p>
        </p:txBody>
      </p:sp>
      <p:pic>
        <p:nvPicPr>
          <p:cNvPr id="104" name="Рисунок 103">
            <a:extLst>
              <a:ext uri="{FF2B5EF4-FFF2-40B4-BE49-F238E27FC236}">
                <a16:creationId xmlns:a16="http://schemas.microsoft.com/office/drawing/2014/main" id="{FB988386-5B3D-49CD-A115-38266EAA9E3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9529" y="5430674"/>
            <a:ext cx="828571" cy="1114286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105" name="Рисунок 104">
            <a:extLst>
              <a:ext uri="{FF2B5EF4-FFF2-40B4-BE49-F238E27FC236}">
                <a16:creationId xmlns:a16="http://schemas.microsoft.com/office/drawing/2014/main" id="{A73672B8-9B1F-496E-AE87-BA4DD76C9390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6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187" y="5484267"/>
            <a:ext cx="828675" cy="1019175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50811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FE603FC-5EDB-41DB-AC8E-74C22FF34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281" y="-15727"/>
            <a:ext cx="10499734" cy="5864541"/>
          </a:xfrm>
          <a:prstGeom prst="rect">
            <a:avLst/>
          </a:prstGeom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687952D-BF9D-4AF9-B907-51EA57E82FBB}"/>
              </a:ext>
            </a:extLst>
          </p:cNvPr>
          <p:cNvSpPr/>
          <p:nvPr/>
        </p:nvSpPr>
        <p:spPr>
          <a:xfrm rot="162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7F761E-1B10-47AC-890F-3DF9984CA811}"/>
              </a:ext>
            </a:extLst>
          </p:cNvPr>
          <p:cNvSpPr txBox="1"/>
          <p:nvPr/>
        </p:nvSpPr>
        <p:spPr>
          <a:xfrm rot="162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7AD078-64DC-4335-B8E0-925AFBB3B732}"/>
              </a:ext>
            </a:extLst>
          </p:cNvPr>
          <p:cNvSpPr txBox="1"/>
          <p:nvPr/>
        </p:nvSpPr>
        <p:spPr>
          <a:xfrm rot="162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DE2391-C03D-415D-9F5A-DBFE20FBCBA0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04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A01524-DF04-41FC-AC70-29D3E0FDB765}"/>
              </a:ext>
            </a:extLst>
          </p:cNvPr>
          <p:cNvSpPr txBox="1"/>
          <p:nvPr/>
        </p:nvSpPr>
        <p:spPr>
          <a:xfrm rot="162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EE806A-F813-4423-911B-1366C5164890}"/>
              </a:ext>
            </a:extLst>
          </p:cNvPr>
          <p:cNvSpPr txBox="1"/>
          <p:nvPr/>
        </p:nvSpPr>
        <p:spPr>
          <a:xfrm>
            <a:off x="5329853" y="-96938"/>
            <a:ext cx="3124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Геймплей</a:t>
            </a:r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A848B979-4137-4DFA-B16A-960015E97775}"/>
              </a:ext>
            </a:extLst>
          </p:cNvPr>
          <p:cNvCxnSpPr>
            <a:cxnSpLocks/>
          </p:cNvCxnSpPr>
          <p:nvPr/>
        </p:nvCxnSpPr>
        <p:spPr>
          <a:xfrm>
            <a:off x="5448300" y="768033"/>
            <a:ext cx="286464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AutoShape 4">
            <a:extLst>
              <a:ext uri="{FF2B5EF4-FFF2-40B4-BE49-F238E27FC236}">
                <a16:creationId xmlns:a16="http://schemas.microsoft.com/office/drawing/2014/main" id="{FE0CE578-C52C-4CAB-82AC-5AA5934A1C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872987B-1D7C-4090-97B6-7C34179B645D}"/>
              </a:ext>
            </a:extLst>
          </p:cNvPr>
          <p:cNvSpPr txBox="1"/>
          <p:nvPr/>
        </p:nvSpPr>
        <p:spPr>
          <a:xfrm>
            <a:off x="2100393" y="970723"/>
            <a:ext cx="3810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Персонажи (игроки) </a:t>
            </a:r>
            <a:r>
              <a:rPr lang="en-US" sz="1800" dirty="0">
                <a:solidFill>
                  <a:srgbClr val="FF3737"/>
                </a:solidFill>
                <a:latin typeface="Atari ST 8x16 System Font" panose="02000609000000000000" pitchFamily="49" charset="0"/>
              </a:rPr>
              <a:t>BloodyPath</a:t>
            </a:r>
            <a:endParaRPr lang="ru-RU" dirty="0">
              <a:solidFill>
                <a:schemeClr val="bg2">
                  <a:lumMod val="90000"/>
                </a:schemeClr>
              </a:solidFill>
              <a:latin typeface="Minecraft Seven" pitchFamily="2" charset="0"/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7E3EE208-6828-4803-99FA-4ACCCC4BBDDA}"/>
              </a:ext>
            </a:extLst>
          </p:cNvPr>
          <p:cNvCxnSpPr>
            <a:cxnSpLocks/>
          </p:cNvCxnSpPr>
          <p:nvPr/>
        </p:nvCxnSpPr>
        <p:spPr>
          <a:xfrm>
            <a:off x="2201923" y="1343575"/>
            <a:ext cx="4127364" cy="302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70CA4BA-780B-4661-A44C-3D1052A9C865}"/>
              </a:ext>
            </a:extLst>
          </p:cNvPr>
          <p:cNvSpPr txBox="1"/>
          <p:nvPr/>
        </p:nvSpPr>
        <p:spPr>
          <a:xfrm>
            <a:off x="6285490" y="1606163"/>
            <a:ext cx="551757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Игровой процесс заключается как в простом </a:t>
            </a:r>
            <a:r>
              <a:rPr lang="en-US" sz="2000" b="0" i="0" dirty="0">
                <a:solidFill>
                  <a:srgbClr val="FBFCFD"/>
                </a:solidFill>
                <a:effectLst/>
                <a:latin typeface="Minecraft Seven" pitchFamily="2" charset="0"/>
              </a:rPr>
              <a:t>2D Fighting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 в котором вы с другом (либо с ботом) пытаетесь выяснить кто из вас сильнее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на кулаках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 </a:t>
            </a:r>
            <a:endParaRPr lang="ru-RU" sz="2000" b="0" i="0" dirty="0">
              <a:solidFill>
                <a:srgbClr val="FBFCFD"/>
              </a:solidFill>
              <a:effectLst/>
              <a:latin typeface="Minecraft Seven" pitchFamily="2" charset="0"/>
            </a:endParaRPr>
          </a:p>
          <a:p>
            <a:pPr algn="just"/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Вы играете за </a:t>
            </a:r>
            <a:r>
              <a:rPr lang="ru-RU" sz="2000" u="sng" dirty="0">
                <a:solidFill>
                  <a:srgbClr val="FBFCFD"/>
                </a:solidFill>
                <a:latin typeface="Minecraft Seven" pitchFamily="2" charset="0"/>
              </a:rPr>
              <a:t>игрока </a:t>
            </a:r>
            <a:r>
              <a:rPr lang="en-US" sz="2000" u="sng" dirty="0">
                <a:solidFill>
                  <a:srgbClr val="FBFCFD"/>
                </a:solidFill>
                <a:latin typeface="Minecraft Seven" pitchFamily="2" charset="0"/>
              </a:rPr>
              <a:t>#</a:t>
            </a:r>
            <a:r>
              <a:rPr lang="ru-RU" sz="2000" u="sng" dirty="0">
                <a:solidFill>
                  <a:srgbClr val="FBFCFD"/>
                </a:solidFill>
                <a:latin typeface="Minecraft Seven" pitchFamily="2" charset="0"/>
              </a:rPr>
              <a:t>1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а за </a:t>
            </a:r>
            <a:r>
              <a:rPr lang="ru-RU" sz="2000" u="sng" dirty="0">
                <a:solidFill>
                  <a:srgbClr val="FBFCFD"/>
                </a:solidFill>
                <a:latin typeface="Minecraft Seven" pitchFamily="2" charset="0"/>
              </a:rPr>
              <a:t>игрока </a:t>
            </a:r>
            <a:r>
              <a:rPr lang="en-US" sz="2000" u="sng" dirty="0">
                <a:solidFill>
                  <a:srgbClr val="FBFCFD"/>
                </a:solidFill>
                <a:latin typeface="Minecraft Seven" pitchFamily="2" charset="0"/>
              </a:rPr>
              <a:t>#</a:t>
            </a:r>
            <a:r>
              <a:rPr lang="ru-RU" sz="2000" u="sng" dirty="0">
                <a:solidFill>
                  <a:srgbClr val="FBFCFD"/>
                </a:solidFill>
                <a:latin typeface="Minecraft Seven" pitchFamily="2" charset="0"/>
              </a:rPr>
              <a:t>2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 может играть ваш друг либо бот (см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инструкцию)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</a:t>
            </a:r>
            <a:endParaRPr lang="ru-RU" sz="2000" dirty="0">
              <a:solidFill>
                <a:srgbClr val="FBFCFD"/>
              </a:solidFill>
              <a:latin typeface="Minecraft Seven" pitchFamily="2" charset="0"/>
            </a:endParaRPr>
          </a:p>
          <a:p>
            <a:pPr algn="just"/>
            <a:endParaRPr lang="ru-RU" sz="2000" dirty="0">
              <a:solidFill>
                <a:srgbClr val="FBFCFD"/>
              </a:solidFill>
              <a:latin typeface="Minecraft Seven" pitchFamily="2" charset="0"/>
            </a:endParaRPr>
          </a:p>
          <a:p>
            <a:pPr algn="just"/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Цель игры – победить друга (либо бота)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вы сами решаете когда остановиться и кто по итогу победил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</a:t>
            </a:r>
            <a:endParaRPr lang="ru-RU" sz="2000" dirty="0">
              <a:solidFill>
                <a:srgbClr val="FBFCFD"/>
              </a:solidFill>
              <a:latin typeface="Minecraft Seven" pitchFamily="2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495542D-ADFF-43BA-93A3-1A7F37F60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968" y="1383655"/>
            <a:ext cx="4127365" cy="2211088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D4B9A085-78B2-4C1B-91E1-427701644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264" y="4644570"/>
            <a:ext cx="10499735" cy="2213429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2EEBE3FF-1B9E-4C1F-A157-D8DFBD2885D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610" y="5356779"/>
            <a:ext cx="1038370" cy="117173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6CC0B33C-C816-40F4-9DDF-689099B1452B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770" y="5461569"/>
            <a:ext cx="990738" cy="106694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38927A2-D34D-4E3D-B5C8-0D0FD19EC3EB}"/>
              </a:ext>
            </a:extLst>
          </p:cNvPr>
          <p:cNvSpPr txBox="1"/>
          <p:nvPr/>
        </p:nvSpPr>
        <p:spPr>
          <a:xfrm>
            <a:off x="2870381" y="3476614"/>
            <a:ext cx="2427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Действия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C86B1A2-4BB0-4959-B5C3-DEF056956485}"/>
              </a:ext>
            </a:extLst>
          </p:cNvPr>
          <p:cNvSpPr txBox="1"/>
          <p:nvPr/>
        </p:nvSpPr>
        <p:spPr>
          <a:xfrm>
            <a:off x="2902057" y="4077080"/>
            <a:ext cx="24277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ru-RU" sz="24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Прыжок</a:t>
            </a:r>
          </a:p>
          <a:p>
            <a:pPr marL="342900" indent="-342900" algn="just">
              <a:buFontTx/>
              <a:buChar char="-"/>
            </a:pPr>
            <a:r>
              <a:rPr lang="ru-RU" sz="24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Присесть</a:t>
            </a:r>
          </a:p>
          <a:p>
            <a:pPr marL="342900" indent="-342900" algn="just">
              <a:buFontTx/>
              <a:buChar char="-"/>
            </a:pPr>
            <a:r>
              <a:rPr lang="ru-RU" sz="24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Падать</a:t>
            </a:r>
          </a:p>
          <a:p>
            <a:pPr marL="342900" indent="-342900" algn="just">
              <a:buFontTx/>
              <a:buChar char="-"/>
            </a:pPr>
            <a:r>
              <a:rPr lang="ru-RU" sz="24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Атака</a:t>
            </a:r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56D458E3-7A56-4983-A415-8DAF08126BF4}"/>
              </a:ext>
            </a:extLst>
          </p:cNvPr>
          <p:cNvCxnSpPr>
            <a:cxnSpLocks/>
          </p:cNvCxnSpPr>
          <p:nvPr/>
        </p:nvCxnSpPr>
        <p:spPr>
          <a:xfrm>
            <a:off x="2980531" y="4122945"/>
            <a:ext cx="220265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909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B69B6D60-A84C-4AAE-BD64-258C2BCF22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2266" y="-2"/>
            <a:ext cx="10499734" cy="5864541"/>
          </a:xfrm>
          <a:prstGeom prst="rect">
            <a:avLst/>
          </a:prstGeo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F515961E-37BB-4B2C-ABD7-A2EAA57810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740" y="4644570"/>
            <a:ext cx="11385260" cy="2213429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B916D15-3393-43E3-B17F-48879FABA1B4}"/>
              </a:ext>
            </a:extLst>
          </p:cNvPr>
          <p:cNvSpPr/>
          <p:nvPr/>
        </p:nvSpPr>
        <p:spPr>
          <a:xfrm rot="-54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C99854-A7F8-4380-8969-E6519F8B62EE}"/>
              </a:ext>
            </a:extLst>
          </p:cNvPr>
          <p:cNvSpPr txBox="1"/>
          <p:nvPr/>
        </p:nvSpPr>
        <p:spPr>
          <a:xfrm rot="-54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97512A-4928-438C-8E89-EB5A8A66D221}"/>
              </a:ext>
            </a:extLst>
          </p:cNvPr>
          <p:cNvSpPr txBox="1"/>
          <p:nvPr/>
        </p:nvSpPr>
        <p:spPr>
          <a:xfrm rot="-54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CF840F-D52C-4E4E-8D63-DB928B15C157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05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05675BB-2B97-4551-96DB-95103405CFFF}"/>
              </a:ext>
            </a:extLst>
          </p:cNvPr>
          <p:cNvSpPr txBox="1"/>
          <p:nvPr/>
        </p:nvSpPr>
        <p:spPr>
          <a:xfrm rot="-54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BBEBEF-59BD-4781-A190-69C2DE008B4C}"/>
              </a:ext>
            </a:extLst>
          </p:cNvPr>
          <p:cNvSpPr txBox="1"/>
          <p:nvPr/>
        </p:nvSpPr>
        <p:spPr>
          <a:xfrm>
            <a:off x="4777817" y="-88402"/>
            <a:ext cx="38423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</a:rPr>
              <a:t>Наполнение</a:t>
            </a:r>
            <a:endParaRPr lang="ru-RU" sz="48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DA5FA5E7-B7BB-45FB-880F-32343673AA0B}"/>
              </a:ext>
            </a:extLst>
          </p:cNvPr>
          <p:cNvCxnSpPr>
            <a:cxnSpLocks/>
          </p:cNvCxnSpPr>
          <p:nvPr/>
        </p:nvCxnSpPr>
        <p:spPr>
          <a:xfrm>
            <a:off x="4864292" y="768033"/>
            <a:ext cx="360237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ve3xone - Midnight Melodies">
            <a:hlinkClick r:id="" action="ppaction://media"/>
            <a:extLst>
              <a:ext uri="{FF2B5EF4-FFF2-40B4-BE49-F238E27FC236}">
                <a16:creationId xmlns:a16="http://schemas.microsoft.com/office/drawing/2014/main" id="{5D892A23-9122-4C65-A679-9056B0A375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929408" y="1976614"/>
            <a:ext cx="609600" cy="609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0C6C33D-D677-4A22-B5BA-076A321E6F70}"/>
              </a:ext>
            </a:extLst>
          </p:cNvPr>
          <p:cNvSpPr txBox="1"/>
          <p:nvPr/>
        </p:nvSpPr>
        <p:spPr>
          <a:xfrm>
            <a:off x="7701480" y="1954074"/>
            <a:ext cx="3267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ve3xone - Midnight Melodies</a:t>
            </a:r>
            <a:endParaRPr lang="ru-RU" dirty="0">
              <a:solidFill>
                <a:schemeClr val="bg2">
                  <a:lumMod val="90000"/>
                </a:schemeClr>
              </a:solidFill>
              <a:latin typeface="Minecraft Seven" pitchFamily="2" charset="0"/>
            </a:endParaRPr>
          </a:p>
          <a:p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(Музыка в меню)</a:t>
            </a:r>
          </a:p>
        </p:txBody>
      </p:sp>
      <p:pic>
        <p:nvPicPr>
          <p:cNvPr id="14" name="ve3xone - Neon Forest">
            <a:hlinkClick r:id="" action="ppaction://media"/>
            <a:extLst>
              <a:ext uri="{FF2B5EF4-FFF2-40B4-BE49-F238E27FC236}">
                <a16:creationId xmlns:a16="http://schemas.microsoft.com/office/drawing/2014/main" id="{3A8D142F-2929-4893-B304-774CBDA6409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929408" y="2688221"/>
            <a:ext cx="609600" cy="6096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74F5988-2420-4B60-B74F-C49CF905B5F0}"/>
              </a:ext>
            </a:extLst>
          </p:cNvPr>
          <p:cNvSpPr txBox="1"/>
          <p:nvPr/>
        </p:nvSpPr>
        <p:spPr>
          <a:xfrm>
            <a:off x="7705198" y="2733537"/>
            <a:ext cx="278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ve3xone - Neon Forest</a:t>
            </a:r>
            <a:endParaRPr lang="ru-RU" dirty="0">
              <a:solidFill>
                <a:schemeClr val="bg2">
                  <a:lumMod val="90000"/>
                </a:schemeClr>
              </a:solidFill>
              <a:latin typeface="Minecraft Seven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54C5DAE-9B17-4905-ABCB-1C895BD5D68C}"/>
              </a:ext>
            </a:extLst>
          </p:cNvPr>
          <p:cNvSpPr txBox="1"/>
          <p:nvPr/>
        </p:nvSpPr>
        <p:spPr>
          <a:xfrm>
            <a:off x="2068296" y="1470807"/>
            <a:ext cx="519210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1 – Музыка (писал лично сам в 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FL Studio).</a:t>
            </a:r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  <a:p>
            <a:pPr algn="just"/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  <a:p>
            <a:pPr algn="just"/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2 – Спрайты игроков (лично сам их рисовал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, 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смотрите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 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слайд геймплей)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.</a:t>
            </a:r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  <a:p>
            <a:pPr algn="just"/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  <a:p>
            <a:pPr algn="just"/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3 – Фоны меню и самой игры (расскажу про них на следующем слайде)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.</a:t>
            </a:r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  <a:p>
            <a:pPr algn="just"/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  <a:p>
            <a:pPr algn="just"/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4 – Счетчик побед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, 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бары 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HP </a:t>
            </a:r>
            <a:r>
              <a:rPr lang="ru-RU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игроков</a:t>
            </a:r>
            <a:r>
              <a:rPr lang="en-US" sz="20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.</a:t>
            </a:r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  <a:p>
            <a:pPr algn="just"/>
            <a:endParaRPr lang="ru-RU" sz="2000" dirty="0">
              <a:solidFill>
                <a:schemeClr val="bg1"/>
              </a:solidFill>
              <a:latin typeface="Minecraft Seven" pitchFamily="2" charset="0"/>
              <a:cs typeface="Minecraft Seven Cyrillic (russi" panose="00000400000000000000" pitchFamily="2" charset="0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A3DD611-D65B-4F53-962E-CE26A01C4CC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39013" y="4246742"/>
            <a:ext cx="4211120" cy="326771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5815E30-BA85-4D21-B564-AD9D6CE937B1}"/>
              </a:ext>
            </a:extLst>
          </p:cNvPr>
          <p:cNvSpPr txBox="1"/>
          <p:nvPr/>
        </p:nvSpPr>
        <p:spPr>
          <a:xfrm>
            <a:off x="7388733" y="1562819"/>
            <a:ext cx="1946367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Музыка из игры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8402A712-BE34-4C50-811E-97C3820D22B8}"/>
              </a:ext>
            </a:extLst>
          </p:cNvPr>
          <p:cNvCxnSpPr>
            <a:cxnSpLocks/>
          </p:cNvCxnSpPr>
          <p:nvPr/>
        </p:nvCxnSpPr>
        <p:spPr>
          <a:xfrm>
            <a:off x="7439013" y="1908503"/>
            <a:ext cx="3990520" cy="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CC85EC90-6239-4469-98BF-6F85892B9184}"/>
              </a:ext>
            </a:extLst>
          </p:cNvPr>
          <p:cNvSpPr txBox="1"/>
          <p:nvPr/>
        </p:nvSpPr>
        <p:spPr>
          <a:xfrm>
            <a:off x="7388248" y="3515976"/>
            <a:ext cx="422889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Демонстрация баров </a:t>
            </a:r>
            <a:r>
              <a:rPr lang="en-US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HP </a:t>
            </a:r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и счётчиков побед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22B4A50-E41E-4687-AECF-C8AC45B68D98}"/>
              </a:ext>
            </a:extLst>
          </p:cNvPr>
          <p:cNvCxnSpPr>
            <a:cxnSpLocks/>
          </p:cNvCxnSpPr>
          <p:nvPr/>
        </p:nvCxnSpPr>
        <p:spPr>
          <a:xfrm>
            <a:off x="7439013" y="4170409"/>
            <a:ext cx="4127364" cy="302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1AEC4E7C-D1C1-4A55-AD46-8123274156AD}"/>
              </a:ext>
            </a:extLst>
          </p:cNvPr>
          <p:cNvCxnSpPr>
            <a:cxnSpLocks/>
          </p:cNvCxnSpPr>
          <p:nvPr/>
        </p:nvCxnSpPr>
        <p:spPr>
          <a:xfrm flipH="1">
            <a:off x="7439013" y="2984878"/>
            <a:ext cx="26618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0FF11F17-8775-4983-AE43-FA2A11B7153F}"/>
              </a:ext>
            </a:extLst>
          </p:cNvPr>
          <p:cNvCxnSpPr>
            <a:cxnSpLocks/>
          </p:cNvCxnSpPr>
          <p:nvPr/>
        </p:nvCxnSpPr>
        <p:spPr>
          <a:xfrm flipV="1">
            <a:off x="7476721" y="1908503"/>
            <a:ext cx="0" cy="108451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6524D4AF-9BC3-4B7C-B3CE-D53719F9B422}"/>
              </a:ext>
            </a:extLst>
          </p:cNvPr>
          <p:cNvCxnSpPr>
            <a:cxnSpLocks/>
          </p:cNvCxnSpPr>
          <p:nvPr/>
        </p:nvCxnSpPr>
        <p:spPr>
          <a:xfrm flipH="1" flipV="1">
            <a:off x="7439013" y="2305814"/>
            <a:ext cx="262467" cy="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67FB2FFA-6CAB-4A5C-BBAF-CB11EE72D78C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65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610" y="5356779"/>
            <a:ext cx="1038370" cy="117173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54" name="Рисунок 53">
            <a:extLst>
              <a:ext uri="{FF2B5EF4-FFF2-40B4-BE49-F238E27FC236}">
                <a16:creationId xmlns:a16="http://schemas.microsoft.com/office/drawing/2014/main" id="{588D77E9-1593-416B-B17B-AF4A5D7BFE4F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65000"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770" y="5461569"/>
            <a:ext cx="990738" cy="106694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6742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4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04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10606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FE603FC-5EDB-41DB-AC8E-74C22FF34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281" y="-15727"/>
            <a:ext cx="10499734" cy="5864541"/>
          </a:xfrm>
          <a:prstGeom prst="rect">
            <a:avLst/>
          </a:prstGeom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687952D-BF9D-4AF9-B907-51EA57E82FBB}"/>
              </a:ext>
            </a:extLst>
          </p:cNvPr>
          <p:cNvSpPr/>
          <p:nvPr/>
        </p:nvSpPr>
        <p:spPr>
          <a:xfrm rot="162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7F761E-1B10-47AC-890F-3DF9984CA811}"/>
              </a:ext>
            </a:extLst>
          </p:cNvPr>
          <p:cNvSpPr txBox="1"/>
          <p:nvPr/>
        </p:nvSpPr>
        <p:spPr>
          <a:xfrm rot="162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7AD078-64DC-4335-B8E0-925AFBB3B732}"/>
              </a:ext>
            </a:extLst>
          </p:cNvPr>
          <p:cNvSpPr txBox="1"/>
          <p:nvPr/>
        </p:nvSpPr>
        <p:spPr>
          <a:xfrm rot="162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DE2391-C03D-415D-9F5A-DBFE20FBCBA0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06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A01524-DF04-41FC-AC70-29D3E0FDB765}"/>
              </a:ext>
            </a:extLst>
          </p:cNvPr>
          <p:cNvSpPr txBox="1"/>
          <p:nvPr/>
        </p:nvSpPr>
        <p:spPr>
          <a:xfrm rot="162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EE806A-F813-4423-911B-1366C5164890}"/>
              </a:ext>
            </a:extLst>
          </p:cNvPr>
          <p:cNvSpPr txBox="1"/>
          <p:nvPr/>
        </p:nvSpPr>
        <p:spPr>
          <a:xfrm>
            <a:off x="4777817" y="-88402"/>
            <a:ext cx="4324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Дизайн игры</a:t>
            </a:r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A848B979-4137-4DFA-B16A-960015E97775}"/>
              </a:ext>
            </a:extLst>
          </p:cNvPr>
          <p:cNvCxnSpPr>
            <a:cxnSpLocks/>
          </p:cNvCxnSpPr>
          <p:nvPr/>
        </p:nvCxnSpPr>
        <p:spPr>
          <a:xfrm>
            <a:off x="4898159" y="768033"/>
            <a:ext cx="3987513" cy="910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AutoShape 4">
            <a:extLst>
              <a:ext uri="{FF2B5EF4-FFF2-40B4-BE49-F238E27FC236}">
                <a16:creationId xmlns:a16="http://schemas.microsoft.com/office/drawing/2014/main" id="{FE0CE578-C52C-4CAB-82AC-5AA5934A1C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872987B-1D7C-4090-97B6-7C34179B645D}"/>
              </a:ext>
            </a:extLst>
          </p:cNvPr>
          <p:cNvSpPr txBox="1"/>
          <p:nvPr/>
        </p:nvSpPr>
        <p:spPr>
          <a:xfrm>
            <a:off x="2100393" y="1335057"/>
            <a:ext cx="3461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Анимированный фон из игры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7E3EE208-6828-4803-99FA-4ACCCC4BBDDA}"/>
              </a:ext>
            </a:extLst>
          </p:cNvPr>
          <p:cNvCxnSpPr>
            <a:cxnSpLocks/>
          </p:cNvCxnSpPr>
          <p:nvPr/>
        </p:nvCxnSpPr>
        <p:spPr>
          <a:xfrm>
            <a:off x="2201923" y="1684094"/>
            <a:ext cx="4127364" cy="302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87C291F-DF6B-441F-89F1-27CDA0AD25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924" y="1737726"/>
            <a:ext cx="4127364" cy="3095523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072FEBD-38E5-44FF-BA64-4ADB7F0D4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264" y="4644570"/>
            <a:ext cx="10499735" cy="221342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786FB4A-3BB4-4A85-9E82-9583BDD4AA8E}"/>
              </a:ext>
            </a:extLst>
          </p:cNvPr>
          <p:cNvSpPr txBox="1"/>
          <p:nvPr/>
        </p:nvSpPr>
        <p:spPr>
          <a:xfrm>
            <a:off x="6403807" y="979785"/>
            <a:ext cx="551757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В данной игре очень хотел нарисовать вексельную (пиксельную) графику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сделал все фоны через ИИ 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Stable Diffusion,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который запускался и </a:t>
            </a:r>
            <a:r>
              <a:rPr lang="ru-RU" sz="2000" dirty="0" err="1">
                <a:solidFill>
                  <a:srgbClr val="FBFCFD"/>
                </a:solidFill>
                <a:latin typeface="Minecraft Seven" pitchFamily="2" charset="0"/>
              </a:rPr>
              <a:t>хостится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 на моей </a:t>
            </a:r>
            <a:r>
              <a:rPr lang="ru-RU" sz="2000" dirty="0" err="1">
                <a:solidFill>
                  <a:srgbClr val="FBFCFD"/>
                </a:solidFill>
                <a:latin typeface="Minecraft Seven" pitchFamily="2" charset="0"/>
              </a:rPr>
              <a:t>пк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для его работы нужна хорошая видеокарта (у меня </a:t>
            </a:r>
            <a:r>
              <a:rPr lang="en-US" sz="2000" dirty="0" err="1">
                <a:solidFill>
                  <a:srgbClr val="FBFCFD"/>
                </a:solidFill>
                <a:latin typeface="Minecraft Seven" pitchFamily="2" charset="0"/>
              </a:rPr>
              <a:t>rtx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 3080),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а также умение хорошо писать </a:t>
            </a:r>
            <a:r>
              <a:rPr lang="ru-RU" sz="2000" dirty="0" err="1">
                <a:solidFill>
                  <a:srgbClr val="FBFCFD"/>
                </a:solidFill>
                <a:latin typeface="Minecraft Seven" pitchFamily="2" charset="0"/>
              </a:rPr>
              <a:t>промты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 на </a:t>
            </a:r>
            <a:r>
              <a:rPr lang="ru-RU" sz="2000" dirty="0" err="1">
                <a:solidFill>
                  <a:srgbClr val="FBFCFD"/>
                </a:solidFill>
                <a:latin typeface="Minecraft Seven" pitchFamily="2" charset="0"/>
              </a:rPr>
              <a:t>англ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 и учить ИИ разным картинкам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это было ух как не просто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зато научился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рисовать очень красиво и с анимацией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</a:t>
            </a:r>
          </a:p>
          <a:p>
            <a:pPr algn="just"/>
            <a:endParaRPr lang="en-US" sz="2000" dirty="0">
              <a:solidFill>
                <a:srgbClr val="FBFCFD"/>
              </a:solidFill>
              <a:latin typeface="Minecraft Seven" pitchFamily="2" charset="0"/>
            </a:endParaRPr>
          </a:p>
          <a:p>
            <a:pPr algn="just"/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Но все равно приходилось доделывать до итога руками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.</a:t>
            </a:r>
            <a:endParaRPr lang="ru-RU" sz="2000" dirty="0">
              <a:solidFill>
                <a:srgbClr val="FBFCFD"/>
              </a:solidFill>
              <a:latin typeface="Minecraft Seven" pitchFamily="2" charset="0"/>
            </a:endParaRP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58EB9EAC-B4C7-41E0-8256-BC8B52E652A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610" y="5356779"/>
            <a:ext cx="1038370" cy="117173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C29205AD-1ACA-416D-90FA-69BBF9B492E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770" y="5461569"/>
            <a:ext cx="990738" cy="106694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18386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FE603FC-5EDB-41DB-AC8E-74C22FF34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281" y="-15727"/>
            <a:ext cx="10499734" cy="5864541"/>
          </a:xfrm>
          <a:prstGeom prst="rect">
            <a:avLst/>
          </a:prstGeom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687952D-BF9D-4AF9-B907-51EA57E82FBB}"/>
              </a:ext>
            </a:extLst>
          </p:cNvPr>
          <p:cNvSpPr/>
          <p:nvPr/>
        </p:nvSpPr>
        <p:spPr>
          <a:xfrm rot="162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7F761E-1B10-47AC-890F-3DF9984CA811}"/>
              </a:ext>
            </a:extLst>
          </p:cNvPr>
          <p:cNvSpPr txBox="1"/>
          <p:nvPr/>
        </p:nvSpPr>
        <p:spPr>
          <a:xfrm rot="162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7AD078-64DC-4335-B8E0-925AFBB3B732}"/>
              </a:ext>
            </a:extLst>
          </p:cNvPr>
          <p:cNvSpPr txBox="1"/>
          <p:nvPr/>
        </p:nvSpPr>
        <p:spPr>
          <a:xfrm rot="162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DE2391-C03D-415D-9F5A-DBFE20FBCBA0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</a:t>
            </a:r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7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A01524-DF04-41FC-AC70-29D3E0FDB765}"/>
              </a:ext>
            </a:extLst>
          </p:cNvPr>
          <p:cNvSpPr txBox="1"/>
          <p:nvPr/>
        </p:nvSpPr>
        <p:spPr>
          <a:xfrm rot="162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EE806A-F813-4423-911B-1366C5164890}"/>
              </a:ext>
            </a:extLst>
          </p:cNvPr>
          <p:cNvSpPr txBox="1"/>
          <p:nvPr/>
        </p:nvSpPr>
        <p:spPr>
          <a:xfrm>
            <a:off x="4777817" y="-88402"/>
            <a:ext cx="4324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Дизайн игры</a:t>
            </a:r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A848B979-4137-4DFA-B16A-960015E97775}"/>
              </a:ext>
            </a:extLst>
          </p:cNvPr>
          <p:cNvCxnSpPr>
            <a:cxnSpLocks/>
          </p:cNvCxnSpPr>
          <p:nvPr/>
        </p:nvCxnSpPr>
        <p:spPr>
          <a:xfrm>
            <a:off x="4898159" y="768033"/>
            <a:ext cx="3987513" cy="910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AutoShape 4">
            <a:extLst>
              <a:ext uri="{FF2B5EF4-FFF2-40B4-BE49-F238E27FC236}">
                <a16:creationId xmlns:a16="http://schemas.microsoft.com/office/drawing/2014/main" id="{FE0CE578-C52C-4CAB-82AC-5AA5934A1C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872987B-1D7C-4090-97B6-7C34179B645D}"/>
              </a:ext>
            </a:extLst>
          </p:cNvPr>
          <p:cNvSpPr txBox="1"/>
          <p:nvPr/>
        </p:nvSpPr>
        <p:spPr>
          <a:xfrm>
            <a:off x="2845072" y="1864256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Разные положения спрайтов персонажей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7E3EE208-6828-4803-99FA-4ACCCC4BBDDA}"/>
              </a:ext>
            </a:extLst>
          </p:cNvPr>
          <p:cNvCxnSpPr>
            <a:cxnSpLocks/>
          </p:cNvCxnSpPr>
          <p:nvPr/>
        </p:nvCxnSpPr>
        <p:spPr>
          <a:xfrm>
            <a:off x="2939790" y="2253512"/>
            <a:ext cx="801904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8127B8E-1F17-4DA5-84DA-03FD49E88A65}"/>
              </a:ext>
            </a:extLst>
          </p:cNvPr>
          <p:cNvSpPr txBox="1"/>
          <p:nvPr/>
        </p:nvSpPr>
        <p:spPr>
          <a:xfrm>
            <a:off x="2080160" y="979785"/>
            <a:ext cx="9154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Также хотел отметить дизайн персонажей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, </a:t>
            </a:r>
            <a:r>
              <a:rPr lang="ru-RU" sz="2000" dirty="0">
                <a:solidFill>
                  <a:srgbClr val="FBFCFD"/>
                </a:solidFill>
                <a:latin typeface="Minecraft Seven" pitchFamily="2" charset="0"/>
              </a:rPr>
              <a:t>я его рисовал сам лично через </a:t>
            </a:r>
            <a:r>
              <a:rPr lang="en-US" sz="2000" dirty="0">
                <a:solidFill>
                  <a:srgbClr val="FBFCFD"/>
                </a:solidFill>
                <a:latin typeface="Minecraft Seven" pitchFamily="2" charset="0"/>
              </a:rPr>
              <a:t>paint.net</a:t>
            </a:r>
            <a:endParaRPr lang="ru-RU" sz="2000" dirty="0">
              <a:solidFill>
                <a:srgbClr val="FBFCFD"/>
              </a:solidFill>
              <a:latin typeface="Minecraft Seven" pitchFamily="2" charset="0"/>
            </a:endParaRP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2B1DDCD8-3B5D-4934-B3C7-9D9B7F0869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624" y="2290850"/>
            <a:ext cx="8019048" cy="3095238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87D91CEC-E4E1-473B-9F2A-C2E63A9B7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264" y="4644570"/>
            <a:ext cx="10499735" cy="2213429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F47E5BA6-258E-4030-A104-A496D08B247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610" y="5356779"/>
            <a:ext cx="1038370" cy="117173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143D4D9B-05B6-4506-8CCF-28D1DEE0BD4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770" y="5461569"/>
            <a:ext cx="990738" cy="106694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52219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B69B6D60-A84C-4AAE-BD64-258C2BCF2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66" y="-2"/>
            <a:ext cx="10499734" cy="5864541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20C25C30-34AD-442D-AA32-8CBFBD9DB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264" y="4644570"/>
            <a:ext cx="10499735" cy="2213429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B916D15-3393-43E3-B17F-48879FABA1B4}"/>
              </a:ext>
            </a:extLst>
          </p:cNvPr>
          <p:cNvSpPr/>
          <p:nvPr/>
        </p:nvSpPr>
        <p:spPr>
          <a:xfrm rot="-5400000">
            <a:off x="-2582868" y="2582866"/>
            <a:ext cx="6858002" cy="1692266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rgbClr val="8E0000"/>
              </a:gs>
              <a:gs pos="83000">
                <a:srgbClr val="A4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000" dirty="0">
              <a:latin typeface="Minecraft Seven Cyrillic (russi" panose="00000400000000000000" pitchFamily="2" charset="0"/>
              <a:ea typeface="Microsoft YaHei Light" panose="020B0502040204020203" pitchFamily="34" charset="-122"/>
              <a:cs typeface="Minecraft Seven Cyrillic (russi" panose="000004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C99854-A7F8-4380-8969-E6519F8B62EE}"/>
              </a:ext>
            </a:extLst>
          </p:cNvPr>
          <p:cNvSpPr txBox="1"/>
          <p:nvPr/>
        </p:nvSpPr>
        <p:spPr>
          <a:xfrm rot="-5400000">
            <a:off x="-368381" y="4954745"/>
            <a:ext cx="322942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УРФУ ИРИТ-РТФ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97512A-4928-438C-8E89-EB5A8A66D221}"/>
              </a:ext>
            </a:extLst>
          </p:cNvPr>
          <p:cNvSpPr txBox="1"/>
          <p:nvPr/>
        </p:nvSpPr>
        <p:spPr>
          <a:xfrm rot="-5400000">
            <a:off x="139619" y="818172"/>
            <a:ext cx="22134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15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Игра 2024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CF840F-D52C-4E4E-8D63-DB928B15C157}"/>
              </a:ext>
            </a:extLst>
          </p:cNvPr>
          <p:cNvSpPr txBox="1"/>
          <p:nvPr/>
        </p:nvSpPr>
        <p:spPr>
          <a:xfrm>
            <a:off x="0" y="0"/>
            <a:ext cx="954107" cy="101566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0</a:t>
            </a:r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8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05675BB-2B97-4551-96DB-95103405CFFF}"/>
              </a:ext>
            </a:extLst>
          </p:cNvPr>
          <p:cNvSpPr txBox="1"/>
          <p:nvPr/>
        </p:nvSpPr>
        <p:spPr>
          <a:xfrm rot="-5400000">
            <a:off x="-1569661" y="4428984"/>
            <a:ext cx="4031873" cy="1015663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tari ST 8x16 System Font" panose="02000609000000000000" pitchFamily="49" charset="0"/>
              </a:rPr>
              <a:t>BloodyPath</a:t>
            </a:r>
            <a:endParaRPr lang="ru-RU" sz="6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BBEBEF-59BD-4781-A190-69C2DE008B4C}"/>
              </a:ext>
            </a:extLst>
          </p:cNvPr>
          <p:cNvSpPr txBox="1"/>
          <p:nvPr/>
        </p:nvSpPr>
        <p:spPr>
          <a:xfrm>
            <a:off x="3775070" y="-70277"/>
            <a:ext cx="6334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Minecraft Seven" pitchFamily="2" charset="0"/>
                <a:cs typeface="Minecraft Seven Cyrillic (russi" panose="00000400000000000000" pitchFamily="2" charset="0"/>
              </a:rPr>
              <a:t>Демонстрация игры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DA5FA5E7-B7BB-45FB-880F-32343673AA0B}"/>
              </a:ext>
            </a:extLst>
          </p:cNvPr>
          <p:cNvCxnSpPr>
            <a:cxnSpLocks/>
          </p:cNvCxnSpPr>
          <p:nvPr/>
        </p:nvCxnSpPr>
        <p:spPr>
          <a:xfrm>
            <a:off x="3894362" y="770673"/>
            <a:ext cx="606878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CA12481E-0C03-439A-BA38-470B51EFDC76}"/>
              </a:ext>
            </a:extLst>
          </p:cNvPr>
          <p:cNvCxnSpPr>
            <a:cxnSpLocks/>
          </p:cNvCxnSpPr>
          <p:nvPr/>
        </p:nvCxnSpPr>
        <p:spPr>
          <a:xfrm flipV="1">
            <a:off x="2833512" y="1686633"/>
            <a:ext cx="5126700" cy="11315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D42C73FB-C588-4FBC-A727-DD24E68707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512" y="1744959"/>
            <a:ext cx="5126700" cy="384502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632D45C-626C-4245-B25C-9E07620A1C9C}"/>
              </a:ext>
            </a:extLst>
          </p:cNvPr>
          <p:cNvSpPr txBox="1"/>
          <p:nvPr/>
        </p:nvSpPr>
        <p:spPr>
          <a:xfrm>
            <a:off x="2730753" y="1328616"/>
            <a:ext cx="1951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Меню </a:t>
            </a:r>
            <a:r>
              <a:rPr lang="en-US" sz="1750" dirty="0">
                <a:solidFill>
                  <a:srgbClr val="FF3737"/>
                </a:solidFill>
                <a:latin typeface="Atari ST 8x16 System Font" panose="02000609000000000000" pitchFamily="49" charset="0"/>
              </a:rPr>
              <a:t>BloodyPath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C38378AF-41B8-4407-9E81-446EA52AD895}"/>
              </a:ext>
            </a:extLst>
          </p:cNvPr>
          <p:cNvCxnSpPr/>
          <p:nvPr/>
        </p:nvCxnSpPr>
        <p:spPr>
          <a:xfrm flipV="1">
            <a:off x="6766560" y="1934678"/>
            <a:ext cx="635267" cy="654518"/>
          </a:xfrm>
          <a:prstGeom prst="line">
            <a:avLst/>
          </a:prstGeom>
          <a:ln w="76200">
            <a:solidFill>
              <a:srgbClr val="FF000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FF9F6DB0-02C1-441F-A92A-882FA10A76A3}"/>
              </a:ext>
            </a:extLst>
          </p:cNvPr>
          <p:cNvCxnSpPr>
            <a:cxnSpLocks/>
          </p:cNvCxnSpPr>
          <p:nvPr/>
        </p:nvCxnSpPr>
        <p:spPr>
          <a:xfrm>
            <a:off x="7375633" y="1946582"/>
            <a:ext cx="3097907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24B8196-A6EF-4541-8B6A-04415AD8269A}"/>
              </a:ext>
            </a:extLst>
          </p:cNvPr>
          <p:cNvSpPr txBox="1"/>
          <p:nvPr/>
        </p:nvSpPr>
        <p:spPr>
          <a:xfrm>
            <a:off x="8062971" y="1283288"/>
            <a:ext cx="271853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Анимированный фон (см</a:t>
            </a:r>
            <a:r>
              <a:rPr lang="en-US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.</a:t>
            </a:r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 про дизайн)</a:t>
            </a:r>
            <a:r>
              <a:rPr lang="en-US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 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24B0E238-262F-4423-AF76-9B232C5A3F2B}"/>
              </a:ext>
            </a:extLst>
          </p:cNvPr>
          <p:cNvCxnSpPr>
            <a:cxnSpLocks/>
          </p:cNvCxnSpPr>
          <p:nvPr/>
        </p:nvCxnSpPr>
        <p:spPr>
          <a:xfrm>
            <a:off x="4902200" y="4936815"/>
            <a:ext cx="6332008" cy="0"/>
          </a:xfrm>
          <a:prstGeom prst="line">
            <a:avLst/>
          </a:prstGeom>
          <a:ln w="7620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41030FF-E258-42B4-B805-5BE3B72323CE}"/>
              </a:ext>
            </a:extLst>
          </p:cNvPr>
          <p:cNvSpPr txBox="1"/>
          <p:nvPr/>
        </p:nvSpPr>
        <p:spPr>
          <a:xfrm>
            <a:off x="8690893" y="4544112"/>
            <a:ext cx="2643152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Регулятор громкости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32FA4809-167A-4D5F-9C81-02D392AC7D34}"/>
              </a:ext>
            </a:extLst>
          </p:cNvPr>
          <p:cNvCxnSpPr>
            <a:cxnSpLocks/>
          </p:cNvCxnSpPr>
          <p:nvPr/>
        </p:nvCxnSpPr>
        <p:spPr>
          <a:xfrm flipV="1">
            <a:off x="3227140" y="4355485"/>
            <a:ext cx="373310" cy="518133"/>
          </a:xfrm>
          <a:prstGeom prst="line">
            <a:avLst/>
          </a:prstGeom>
          <a:ln w="76200">
            <a:solidFill>
              <a:srgbClr val="FF000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F4EA5522-7E4C-4A3F-B3CF-EB5B65128CF3}"/>
              </a:ext>
            </a:extLst>
          </p:cNvPr>
          <p:cNvCxnSpPr>
            <a:cxnSpLocks/>
          </p:cNvCxnSpPr>
          <p:nvPr/>
        </p:nvCxnSpPr>
        <p:spPr>
          <a:xfrm>
            <a:off x="3567112" y="4372332"/>
            <a:ext cx="7667096" cy="0"/>
          </a:xfrm>
          <a:prstGeom prst="line">
            <a:avLst/>
          </a:prstGeom>
          <a:ln w="76200">
            <a:solidFill>
              <a:srgbClr val="FF0000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A704E9E7-1408-4250-B3B0-94A59564E4D7}"/>
              </a:ext>
            </a:extLst>
          </p:cNvPr>
          <p:cNvSpPr txBox="1"/>
          <p:nvPr/>
        </p:nvSpPr>
        <p:spPr>
          <a:xfrm>
            <a:off x="8050417" y="4009012"/>
            <a:ext cx="3283627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Кнопка </a:t>
            </a:r>
            <a:r>
              <a:rPr lang="en-US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“</a:t>
            </a:r>
            <a:r>
              <a:rPr lang="ru-RU" sz="1750" dirty="0" err="1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Заглушения</a:t>
            </a:r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 звука</a:t>
            </a:r>
            <a:r>
              <a:rPr lang="en-US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”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55" name="Прямая соединительная линия 54">
            <a:extLst>
              <a:ext uri="{FF2B5EF4-FFF2-40B4-BE49-F238E27FC236}">
                <a16:creationId xmlns:a16="http://schemas.microsoft.com/office/drawing/2014/main" id="{B74F3373-863A-4286-A272-A7E8D554BF50}"/>
              </a:ext>
            </a:extLst>
          </p:cNvPr>
          <p:cNvCxnSpPr>
            <a:cxnSpLocks/>
          </p:cNvCxnSpPr>
          <p:nvPr/>
        </p:nvCxnSpPr>
        <p:spPr>
          <a:xfrm>
            <a:off x="3235497" y="3739213"/>
            <a:ext cx="7998710" cy="1"/>
          </a:xfrm>
          <a:prstGeom prst="line">
            <a:avLst/>
          </a:prstGeom>
          <a:ln w="76200">
            <a:solidFill>
              <a:srgbClr val="FF0000"/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215548CB-FBCA-4B2E-8A09-E54741872540}"/>
              </a:ext>
            </a:extLst>
          </p:cNvPr>
          <p:cNvSpPr txBox="1"/>
          <p:nvPr/>
        </p:nvSpPr>
        <p:spPr>
          <a:xfrm>
            <a:off x="9244216" y="3352489"/>
            <a:ext cx="2083342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Кнопка </a:t>
            </a:r>
            <a:r>
              <a:rPr lang="en-US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“</a:t>
            </a:r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Играть</a:t>
            </a:r>
            <a:r>
              <a:rPr lang="en-US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”</a:t>
            </a:r>
            <a:endParaRPr lang="ru-RU" sz="1750" dirty="0">
              <a:solidFill>
                <a:srgbClr val="FF3737"/>
              </a:solidFill>
            </a:endParaRPr>
          </a:p>
        </p:txBody>
      </p:sp>
      <p:cxnSp>
        <p:nvCxnSpPr>
          <p:cNvPr id="59" name="Прямая со стрелкой 58">
            <a:extLst>
              <a:ext uri="{FF2B5EF4-FFF2-40B4-BE49-F238E27FC236}">
                <a16:creationId xmlns:a16="http://schemas.microsoft.com/office/drawing/2014/main" id="{510F0B3E-DDEF-4A7C-A347-D93FF9274228}"/>
              </a:ext>
            </a:extLst>
          </p:cNvPr>
          <p:cNvCxnSpPr>
            <a:cxnSpLocks/>
          </p:cNvCxnSpPr>
          <p:nvPr/>
        </p:nvCxnSpPr>
        <p:spPr>
          <a:xfrm flipH="1" flipV="1">
            <a:off x="2587548" y="3501013"/>
            <a:ext cx="355430" cy="378837"/>
          </a:xfrm>
          <a:prstGeom prst="straightConnector1">
            <a:avLst/>
          </a:prstGeom>
          <a:ln w="76200">
            <a:solidFill>
              <a:srgbClr val="FF0000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единительная линия 63">
            <a:extLst>
              <a:ext uri="{FF2B5EF4-FFF2-40B4-BE49-F238E27FC236}">
                <a16:creationId xmlns:a16="http://schemas.microsoft.com/office/drawing/2014/main" id="{EE31782B-F652-4206-822F-88CCE7532149}"/>
              </a:ext>
            </a:extLst>
          </p:cNvPr>
          <p:cNvCxnSpPr/>
          <p:nvPr/>
        </p:nvCxnSpPr>
        <p:spPr>
          <a:xfrm flipV="1">
            <a:off x="2600965" y="3343352"/>
            <a:ext cx="0" cy="18081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Прямая соединительная линия 65">
            <a:extLst>
              <a:ext uri="{FF2B5EF4-FFF2-40B4-BE49-F238E27FC236}">
                <a16:creationId xmlns:a16="http://schemas.microsoft.com/office/drawing/2014/main" id="{CCF2A927-F977-4A82-AAC5-163D2C82F288}"/>
              </a:ext>
            </a:extLst>
          </p:cNvPr>
          <p:cNvCxnSpPr>
            <a:cxnSpLocks/>
          </p:cNvCxnSpPr>
          <p:nvPr/>
        </p:nvCxnSpPr>
        <p:spPr>
          <a:xfrm>
            <a:off x="2562225" y="3316627"/>
            <a:ext cx="8671983" cy="2672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E2B63C35-D81D-4123-93A8-C84D153580D7}"/>
              </a:ext>
            </a:extLst>
          </p:cNvPr>
          <p:cNvSpPr txBox="1"/>
          <p:nvPr/>
        </p:nvSpPr>
        <p:spPr>
          <a:xfrm>
            <a:off x="9244216" y="2962626"/>
            <a:ext cx="2718531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Кнопка </a:t>
            </a:r>
            <a:r>
              <a:rPr lang="en-US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“</a:t>
            </a:r>
            <a:r>
              <a:rPr lang="ru-RU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Выхода</a:t>
            </a:r>
            <a:r>
              <a:rPr lang="en-US" sz="1750" dirty="0">
                <a:solidFill>
                  <a:schemeClr val="bg2">
                    <a:lumMod val="90000"/>
                  </a:schemeClr>
                </a:solidFill>
                <a:latin typeface="Minecraft Seven" pitchFamily="2" charset="0"/>
              </a:rPr>
              <a:t>”</a:t>
            </a:r>
            <a:endParaRPr lang="ru-RU" sz="1750" dirty="0">
              <a:solidFill>
                <a:srgbClr val="FF3737"/>
              </a:solidFill>
            </a:endParaRPr>
          </a:p>
        </p:txBody>
      </p:sp>
      <p:pic>
        <p:nvPicPr>
          <p:cNvPr id="77" name="Рисунок 76">
            <a:extLst>
              <a:ext uri="{FF2B5EF4-FFF2-40B4-BE49-F238E27FC236}">
                <a16:creationId xmlns:a16="http://schemas.microsoft.com/office/drawing/2014/main" id="{85EDAA27-2931-4D6F-8529-F226C5AF9D7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610" y="5356779"/>
            <a:ext cx="1038370" cy="117173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  <p:pic>
        <p:nvPicPr>
          <p:cNvPr id="78" name="Рисунок 77">
            <a:extLst>
              <a:ext uri="{FF2B5EF4-FFF2-40B4-BE49-F238E27FC236}">
                <a16:creationId xmlns:a16="http://schemas.microsoft.com/office/drawing/2014/main" id="{D1B6A2A9-0A20-40B3-A0CF-017567F82B5B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770" y="5461569"/>
            <a:ext cx="990738" cy="1066949"/>
          </a:xfrm>
          <a:prstGeom prst="rect">
            <a:avLst/>
          </a:prstGeom>
          <a:noFill/>
          <a:effectLst>
            <a:glow rad="12700">
              <a:srgbClr val="FF0000">
                <a:alpha val="40000"/>
              </a:srgbClr>
            </a:glow>
            <a:outerShdw dist="50800" sx="1000" sy="1000" algn="ctr" rotWithShape="0">
              <a:srgbClr val="000000"/>
            </a:outerShdw>
            <a:reflection blurRad="88900" endPos="70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572651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2083</TotalTime>
  <Words>808</Words>
  <Application>Microsoft Office PowerPoint</Application>
  <PresentationFormat>Широкоэкранный</PresentationFormat>
  <Paragraphs>141</Paragraphs>
  <Slides>14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Calibri Light</vt:lpstr>
      <vt:lpstr>Calibri</vt:lpstr>
      <vt:lpstr>Minecraft Seven</vt:lpstr>
      <vt:lpstr>Atari ST 8x16 System Font</vt:lpstr>
      <vt:lpstr>Minecraft Seven Cyrillic (russi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Vladislav Startsev</dc:creator>
  <cp:lastModifiedBy>Vladislav Startsev</cp:lastModifiedBy>
  <cp:revision>98</cp:revision>
  <dcterms:created xsi:type="dcterms:W3CDTF">2024-06-14T16:02:21Z</dcterms:created>
  <dcterms:modified xsi:type="dcterms:W3CDTF">2024-06-16T19:48:14Z</dcterms:modified>
</cp:coreProperties>
</file>

<file path=docProps/thumbnail.jpeg>
</file>